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7" r:id="rId2"/>
    <p:sldMasterId id="2147483682" r:id="rId3"/>
  </p:sldMasterIdLst>
  <p:notesMasterIdLst>
    <p:notesMasterId r:id="rId13"/>
  </p:notesMasterIdLst>
  <p:handoutMasterIdLst>
    <p:handoutMasterId r:id="rId14"/>
  </p:handoutMasterIdLst>
  <p:sldIdLst>
    <p:sldId id="609" r:id="rId4"/>
    <p:sldId id="754" r:id="rId5"/>
    <p:sldId id="755" r:id="rId6"/>
    <p:sldId id="750" r:id="rId7"/>
    <p:sldId id="756" r:id="rId8"/>
    <p:sldId id="757" r:id="rId9"/>
    <p:sldId id="758" r:id="rId10"/>
    <p:sldId id="759" r:id="rId11"/>
    <p:sldId id="760" r:id="rId12"/>
  </p:sldIdLst>
  <p:sldSz cx="9144000" cy="6858000" type="screen4x3"/>
  <p:notesSz cx="6718300" cy="9855200"/>
  <p:defaultTextStyle>
    <a:defPPr>
      <a:defRPr lang="en-GB"/>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guide id="3" orient="horz" pos="3104">
          <p15:clr>
            <a:srgbClr val="A4A3A4"/>
          </p15:clr>
        </p15:guide>
        <p15:guide id="4"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RANYI Daniel (ESTAT)"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71893F"/>
    <a:srgbClr val="B9CDE5"/>
    <a:srgbClr val="000000"/>
    <a:srgbClr val="CC99FF"/>
    <a:srgbClr val="FFFF99"/>
    <a:srgbClr val="CCFF99"/>
    <a:srgbClr val="FFCC99"/>
    <a:srgbClr val="0033CC"/>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7976" autoAdjust="0"/>
    <p:restoredTop sz="94087" autoAdjust="0"/>
  </p:normalViewPr>
  <p:slideViewPr>
    <p:cSldViewPr>
      <p:cViewPr varScale="1">
        <p:scale>
          <a:sx n="69" d="100"/>
          <a:sy n="69" d="100"/>
        </p:scale>
        <p:origin x="-1182" y="-108"/>
      </p:cViewPr>
      <p:guideLst>
        <p:guide orient="horz" pos="2160"/>
        <p:guide pos="2880"/>
      </p:guideLst>
    </p:cSldViewPr>
  </p:slideViewPr>
  <p:outlineViewPr>
    <p:cViewPr>
      <p:scale>
        <a:sx n="33" d="100"/>
        <a:sy n="33" d="100"/>
      </p:scale>
      <p:origin x="0" y="20280"/>
    </p:cViewPr>
  </p:outlineViewPr>
  <p:notesTextViewPr>
    <p:cViewPr>
      <p:scale>
        <a:sx n="100" d="100"/>
        <a:sy n="100" d="100"/>
      </p:scale>
      <p:origin x="0" y="0"/>
    </p:cViewPr>
  </p:notesTextViewPr>
  <p:sorterViewPr>
    <p:cViewPr>
      <p:scale>
        <a:sx n="120" d="100"/>
        <a:sy n="120" d="100"/>
      </p:scale>
      <p:origin x="0" y="0"/>
    </p:cViewPr>
  </p:sorterViewPr>
  <p:notesViewPr>
    <p:cSldViewPr>
      <p:cViewPr varScale="1">
        <p:scale>
          <a:sx n="50" d="100"/>
          <a:sy n="50" d="100"/>
        </p:scale>
        <p:origin x="-2982" y="-96"/>
      </p:cViewPr>
      <p:guideLst>
        <p:guide orient="horz" pos="3224"/>
        <p:guide orient="horz" pos="3104"/>
        <p:guide pos="2236"/>
        <p:guide pos="211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0AD062-BD6C-4703-BF71-2C3781B437BC}"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en-GB"/>
        </a:p>
      </dgm:t>
    </dgm:pt>
    <dgm:pt modelId="{459F77B8-B128-419B-9D5A-E3A4E602830D}">
      <dgm:prSet phldrT="[Text]"/>
      <dgm:spPr/>
      <dgm:t>
        <a:bodyPr/>
        <a:lstStyle/>
        <a:p>
          <a:r>
            <a:rPr lang="en-GB" dirty="0" smtClean="0"/>
            <a:t>SDMX Sponsors</a:t>
          </a:r>
          <a:endParaRPr lang="en-GB" dirty="0"/>
        </a:p>
      </dgm:t>
    </dgm:pt>
    <dgm:pt modelId="{5DEC9BDF-6273-4D49-8E4A-27101AF753AC}" type="parTrans" cxnId="{D0B961A1-7E36-4A69-88B5-600D214DFA6A}">
      <dgm:prSet/>
      <dgm:spPr/>
      <dgm:t>
        <a:bodyPr/>
        <a:lstStyle/>
        <a:p>
          <a:endParaRPr lang="en-GB"/>
        </a:p>
      </dgm:t>
    </dgm:pt>
    <dgm:pt modelId="{0B460875-D18F-44F8-8821-53C738FF3FCA}" type="sibTrans" cxnId="{D0B961A1-7E36-4A69-88B5-600D214DFA6A}">
      <dgm:prSet/>
      <dgm:spPr/>
      <dgm:t>
        <a:bodyPr/>
        <a:lstStyle/>
        <a:p>
          <a:endParaRPr lang="en-GB"/>
        </a:p>
      </dgm:t>
    </dgm:pt>
    <dgm:pt modelId="{0439E173-D946-4DEE-9848-3526CDF29915}">
      <dgm:prSet phldrT="[Text]"/>
      <dgm:spPr/>
      <dgm:t>
        <a:bodyPr/>
        <a:lstStyle/>
        <a:p>
          <a:r>
            <a:rPr lang="en-GB" dirty="0" smtClean="0"/>
            <a:t>SDMX Secretariat</a:t>
          </a:r>
          <a:endParaRPr lang="en-GB" dirty="0"/>
        </a:p>
      </dgm:t>
    </dgm:pt>
    <dgm:pt modelId="{3DDA5FD8-A8E9-4926-97A1-7C375CCE9E21}" type="parTrans" cxnId="{E9E5D24D-C7AC-451F-B2B0-DB4562C2062D}">
      <dgm:prSet/>
      <dgm:spPr/>
      <dgm:t>
        <a:bodyPr/>
        <a:lstStyle/>
        <a:p>
          <a:endParaRPr lang="en-GB"/>
        </a:p>
      </dgm:t>
    </dgm:pt>
    <dgm:pt modelId="{27B7D793-60E5-4DE8-BA42-0B00F09E5116}" type="sibTrans" cxnId="{E9E5D24D-C7AC-451F-B2B0-DB4562C2062D}">
      <dgm:prSet/>
      <dgm:spPr/>
      <dgm:t>
        <a:bodyPr/>
        <a:lstStyle/>
        <a:p>
          <a:endParaRPr lang="en-GB"/>
        </a:p>
      </dgm:t>
    </dgm:pt>
    <dgm:pt modelId="{0D6267D6-35D8-4A3F-ABEE-91807F0E9FA2}">
      <dgm:prSet phldrT="[Text]"/>
      <dgm:spPr/>
      <dgm:t>
        <a:bodyPr/>
        <a:lstStyle/>
        <a:p>
          <a:r>
            <a:rPr lang="en-GB" dirty="0" smtClean="0"/>
            <a:t>Statistical Working Group</a:t>
          </a:r>
          <a:endParaRPr lang="en-GB" dirty="0"/>
        </a:p>
      </dgm:t>
    </dgm:pt>
    <dgm:pt modelId="{A7F9595B-7C21-44D2-8784-722DCC87FE89}" type="parTrans" cxnId="{3CBF7744-6BE5-4A31-BF55-BC72A5E3F076}">
      <dgm:prSet/>
      <dgm:spPr/>
      <dgm:t>
        <a:bodyPr/>
        <a:lstStyle/>
        <a:p>
          <a:endParaRPr lang="en-GB"/>
        </a:p>
      </dgm:t>
    </dgm:pt>
    <dgm:pt modelId="{11C897C2-B35B-471E-9485-FF4CC348A486}" type="sibTrans" cxnId="{3CBF7744-6BE5-4A31-BF55-BC72A5E3F076}">
      <dgm:prSet/>
      <dgm:spPr/>
      <dgm:t>
        <a:bodyPr/>
        <a:lstStyle/>
        <a:p>
          <a:endParaRPr lang="en-GB"/>
        </a:p>
      </dgm:t>
    </dgm:pt>
    <dgm:pt modelId="{CE8A2B3B-BA9A-4E73-B5BB-F72EEDFBBC5B}">
      <dgm:prSet phldrT="[Text]"/>
      <dgm:spPr/>
      <dgm:t>
        <a:bodyPr/>
        <a:lstStyle/>
        <a:p>
          <a:r>
            <a:rPr lang="en-GB" dirty="0" smtClean="0"/>
            <a:t>Technical Working Group</a:t>
          </a:r>
          <a:endParaRPr lang="en-GB" dirty="0"/>
        </a:p>
      </dgm:t>
    </dgm:pt>
    <dgm:pt modelId="{AC5D072B-4A34-4491-89F2-10EA02EF9C09}" type="parTrans" cxnId="{8C51B716-9BC3-4745-96A7-A6D0D94F4745}">
      <dgm:prSet/>
      <dgm:spPr/>
      <dgm:t>
        <a:bodyPr/>
        <a:lstStyle/>
        <a:p>
          <a:endParaRPr lang="en-GB"/>
        </a:p>
      </dgm:t>
    </dgm:pt>
    <dgm:pt modelId="{A4815CE7-7A3E-45D5-A4B4-7E837C90FBA1}" type="sibTrans" cxnId="{8C51B716-9BC3-4745-96A7-A6D0D94F4745}">
      <dgm:prSet/>
      <dgm:spPr/>
      <dgm:t>
        <a:bodyPr/>
        <a:lstStyle/>
        <a:p>
          <a:endParaRPr lang="en-GB"/>
        </a:p>
      </dgm:t>
    </dgm:pt>
    <dgm:pt modelId="{FE4C3A2A-7147-4189-AB31-1BC40B3156F7}">
      <dgm:prSet phldrT="[Text]"/>
      <dgm:spPr/>
      <dgm:t>
        <a:bodyPr/>
        <a:lstStyle/>
        <a:p>
          <a:r>
            <a:rPr lang="en-GB" dirty="0" smtClean="0"/>
            <a:t>Ownership  </a:t>
          </a:r>
          <a:r>
            <a:rPr lang="en-GB" dirty="0" smtClean="0"/>
            <a:t>Group for Macroeconomic Statistics</a:t>
          </a:r>
          <a:endParaRPr lang="en-GB" dirty="0"/>
        </a:p>
      </dgm:t>
    </dgm:pt>
    <dgm:pt modelId="{2C6ABD52-E57C-4D91-B3B7-603CA8030368}" type="parTrans" cxnId="{EA1A346B-35A5-4862-BA20-7D8CEC424BDB}">
      <dgm:prSet/>
      <dgm:spPr/>
      <dgm:t>
        <a:bodyPr/>
        <a:lstStyle/>
        <a:p>
          <a:endParaRPr lang="en-GB"/>
        </a:p>
      </dgm:t>
    </dgm:pt>
    <dgm:pt modelId="{C459F3DF-FBC6-461A-A4EF-7E2A191B585E}" type="sibTrans" cxnId="{EA1A346B-35A5-4862-BA20-7D8CEC424BDB}">
      <dgm:prSet/>
      <dgm:spPr/>
      <dgm:t>
        <a:bodyPr/>
        <a:lstStyle/>
        <a:p>
          <a:endParaRPr lang="en-GB"/>
        </a:p>
      </dgm:t>
    </dgm:pt>
    <dgm:pt modelId="{A1969E43-F0AD-4486-B602-D7DEC7C03182}" type="pres">
      <dgm:prSet presAssocID="{7D0AD062-BD6C-4703-BF71-2C3781B437BC}" presName="hierChild1" presStyleCnt="0">
        <dgm:presLayoutVars>
          <dgm:chPref val="1"/>
          <dgm:dir/>
          <dgm:animOne val="branch"/>
          <dgm:animLvl val="lvl"/>
          <dgm:resizeHandles/>
        </dgm:presLayoutVars>
      </dgm:prSet>
      <dgm:spPr/>
      <dgm:t>
        <a:bodyPr/>
        <a:lstStyle/>
        <a:p>
          <a:endParaRPr lang="en-GB"/>
        </a:p>
      </dgm:t>
    </dgm:pt>
    <dgm:pt modelId="{EAC05A1F-C417-4FEE-B210-320F23BC0F41}" type="pres">
      <dgm:prSet presAssocID="{459F77B8-B128-419B-9D5A-E3A4E602830D}" presName="hierRoot1" presStyleCnt="0"/>
      <dgm:spPr/>
      <dgm:t>
        <a:bodyPr/>
        <a:lstStyle/>
        <a:p>
          <a:endParaRPr lang="en-GB"/>
        </a:p>
      </dgm:t>
    </dgm:pt>
    <dgm:pt modelId="{F2B8928A-6EB5-45B8-BDD3-61CA989AAE1A}" type="pres">
      <dgm:prSet presAssocID="{459F77B8-B128-419B-9D5A-E3A4E602830D}" presName="composite" presStyleCnt="0"/>
      <dgm:spPr/>
      <dgm:t>
        <a:bodyPr/>
        <a:lstStyle/>
        <a:p>
          <a:endParaRPr lang="en-GB"/>
        </a:p>
      </dgm:t>
    </dgm:pt>
    <dgm:pt modelId="{40E33320-0BC8-4847-9059-9EEEA3A5856F}" type="pres">
      <dgm:prSet presAssocID="{459F77B8-B128-419B-9D5A-E3A4E602830D}" presName="background" presStyleLbl="node0" presStyleIdx="0" presStyleCnt="1"/>
      <dgm:spPr/>
      <dgm:t>
        <a:bodyPr/>
        <a:lstStyle/>
        <a:p>
          <a:endParaRPr lang="en-GB"/>
        </a:p>
      </dgm:t>
    </dgm:pt>
    <dgm:pt modelId="{FA0E37DD-7021-4019-8915-D90D5C743652}" type="pres">
      <dgm:prSet presAssocID="{459F77B8-B128-419B-9D5A-E3A4E602830D}" presName="text" presStyleLbl="fgAcc0" presStyleIdx="0" presStyleCnt="1">
        <dgm:presLayoutVars>
          <dgm:chPref val="3"/>
        </dgm:presLayoutVars>
      </dgm:prSet>
      <dgm:spPr/>
      <dgm:t>
        <a:bodyPr/>
        <a:lstStyle/>
        <a:p>
          <a:endParaRPr lang="en-GB"/>
        </a:p>
      </dgm:t>
    </dgm:pt>
    <dgm:pt modelId="{C10F5E66-D627-49E7-B927-EEB4B41F3FC5}" type="pres">
      <dgm:prSet presAssocID="{459F77B8-B128-419B-9D5A-E3A4E602830D}" presName="hierChild2" presStyleCnt="0"/>
      <dgm:spPr/>
      <dgm:t>
        <a:bodyPr/>
        <a:lstStyle/>
        <a:p>
          <a:endParaRPr lang="en-GB"/>
        </a:p>
      </dgm:t>
    </dgm:pt>
    <dgm:pt modelId="{CCE37ABB-8E93-4ACC-92EF-264A21A5AB4A}" type="pres">
      <dgm:prSet presAssocID="{3DDA5FD8-A8E9-4926-97A1-7C375CCE9E21}" presName="Name10" presStyleLbl="parChTrans1D2" presStyleIdx="0" presStyleCnt="1"/>
      <dgm:spPr/>
      <dgm:t>
        <a:bodyPr/>
        <a:lstStyle/>
        <a:p>
          <a:endParaRPr lang="en-GB"/>
        </a:p>
      </dgm:t>
    </dgm:pt>
    <dgm:pt modelId="{03C7011A-D0E2-445E-971D-3359EA17D147}" type="pres">
      <dgm:prSet presAssocID="{0439E173-D946-4DEE-9848-3526CDF29915}" presName="hierRoot2" presStyleCnt="0"/>
      <dgm:spPr/>
      <dgm:t>
        <a:bodyPr/>
        <a:lstStyle/>
        <a:p>
          <a:endParaRPr lang="en-GB"/>
        </a:p>
      </dgm:t>
    </dgm:pt>
    <dgm:pt modelId="{72C0D016-1D6F-4E7E-8CC7-105B45F76876}" type="pres">
      <dgm:prSet presAssocID="{0439E173-D946-4DEE-9848-3526CDF29915}" presName="composite2" presStyleCnt="0"/>
      <dgm:spPr/>
      <dgm:t>
        <a:bodyPr/>
        <a:lstStyle/>
        <a:p>
          <a:endParaRPr lang="en-GB"/>
        </a:p>
      </dgm:t>
    </dgm:pt>
    <dgm:pt modelId="{B11FE433-F6E5-41CB-9077-9A83E834C091}" type="pres">
      <dgm:prSet presAssocID="{0439E173-D946-4DEE-9848-3526CDF29915}" presName="background2" presStyleLbl="node2" presStyleIdx="0" presStyleCnt="1"/>
      <dgm:spPr/>
      <dgm:t>
        <a:bodyPr/>
        <a:lstStyle/>
        <a:p>
          <a:endParaRPr lang="en-GB"/>
        </a:p>
      </dgm:t>
    </dgm:pt>
    <dgm:pt modelId="{1CB0EAD1-39A4-4BF0-BF96-00D4B0FB4D88}" type="pres">
      <dgm:prSet presAssocID="{0439E173-D946-4DEE-9848-3526CDF29915}" presName="text2" presStyleLbl="fgAcc2" presStyleIdx="0" presStyleCnt="1">
        <dgm:presLayoutVars>
          <dgm:chPref val="3"/>
        </dgm:presLayoutVars>
      </dgm:prSet>
      <dgm:spPr/>
      <dgm:t>
        <a:bodyPr/>
        <a:lstStyle/>
        <a:p>
          <a:endParaRPr lang="en-GB"/>
        </a:p>
      </dgm:t>
    </dgm:pt>
    <dgm:pt modelId="{FBD3E8CC-97D7-4AE9-9966-3EC23C3FCCCB}" type="pres">
      <dgm:prSet presAssocID="{0439E173-D946-4DEE-9848-3526CDF29915}" presName="hierChild3" presStyleCnt="0"/>
      <dgm:spPr/>
      <dgm:t>
        <a:bodyPr/>
        <a:lstStyle/>
        <a:p>
          <a:endParaRPr lang="en-GB"/>
        </a:p>
      </dgm:t>
    </dgm:pt>
    <dgm:pt modelId="{6823E289-10B7-48FB-B3DD-A24F508549FF}" type="pres">
      <dgm:prSet presAssocID="{A7F9595B-7C21-44D2-8784-722DCC87FE89}" presName="Name17" presStyleLbl="parChTrans1D3" presStyleIdx="0" presStyleCnt="3"/>
      <dgm:spPr/>
      <dgm:t>
        <a:bodyPr/>
        <a:lstStyle/>
        <a:p>
          <a:endParaRPr lang="en-GB"/>
        </a:p>
      </dgm:t>
    </dgm:pt>
    <dgm:pt modelId="{A8148D6E-50ED-4CE1-BDA9-C3B835E59CE2}" type="pres">
      <dgm:prSet presAssocID="{0D6267D6-35D8-4A3F-ABEE-91807F0E9FA2}" presName="hierRoot3" presStyleCnt="0"/>
      <dgm:spPr/>
      <dgm:t>
        <a:bodyPr/>
        <a:lstStyle/>
        <a:p>
          <a:endParaRPr lang="en-GB"/>
        </a:p>
      </dgm:t>
    </dgm:pt>
    <dgm:pt modelId="{C93F97AB-162C-4DB3-830C-E2C21B58AF7B}" type="pres">
      <dgm:prSet presAssocID="{0D6267D6-35D8-4A3F-ABEE-91807F0E9FA2}" presName="composite3" presStyleCnt="0"/>
      <dgm:spPr/>
      <dgm:t>
        <a:bodyPr/>
        <a:lstStyle/>
        <a:p>
          <a:endParaRPr lang="en-GB"/>
        </a:p>
      </dgm:t>
    </dgm:pt>
    <dgm:pt modelId="{E1D0E06B-5FE4-48F9-8A4E-48811B4CD302}" type="pres">
      <dgm:prSet presAssocID="{0D6267D6-35D8-4A3F-ABEE-91807F0E9FA2}" presName="background3" presStyleLbl="node3" presStyleIdx="0" presStyleCnt="3"/>
      <dgm:spPr/>
      <dgm:t>
        <a:bodyPr/>
        <a:lstStyle/>
        <a:p>
          <a:endParaRPr lang="en-GB"/>
        </a:p>
      </dgm:t>
    </dgm:pt>
    <dgm:pt modelId="{07927461-B4D6-4231-96FC-425CA116A59C}" type="pres">
      <dgm:prSet presAssocID="{0D6267D6-35D8-4A3F-ABEE-91807F0E9FA2}" presName="text3" presStyleLbl="fgAcc3" presStyleIdx="0" presStyleCnt="3">
        <dgm:presLayoutVars>
          <dgm:chPref val="3"/>
        </dgm:presLayoutVars>
      </dgm:prSet>
      <dgm:spPr/>
      <dgm:t>
        <a:bodyPr/>
        <a:lstStyle/>
        <a:p>
          <a:endParaRPr lang="en-GB"/>
        </a:p>
      </dgm:t>
    </dgm:pt>
    <dgm:pt modelId="{F6CD2065-E0C0-44E5-A77C-8AEB418F2F58}" type="pres">
      <dgm:prSet presAssocID="{0D6267D6-35D8-4A3F-ABEE-91807F0E9FA2}" presName="hierChild4" presStyleCnt="0"/>
      <dgm:spPr/>
      <dgm:t>
        <a:bodyPr/>
        <a:lstStyle/>
        <a:p>
          <a:endParaRPr lang="en-GB"/>
        </a:p>
      </dgm:t>
    </dgm:pt>
    <dgm:pt modelId="{83F86629-A74E-45AC-B157-DC3197E229AC}" type="pres">
      <dgm:prSet presAssocID="{AC5D072B-4A34-4491-89F2-10EA02EF9C09}" presName="Name17" presStyleLbl="parChTrans1D3" presStyleIdx="1" presStyleCnt="3"/>
      <dgm:spPr/>
      <dgm:t>
        <a:bodyPr/>
        <a:lstStyle/>
        <a:p>
          <a:endParaRPr lang="en-GB"/>
        </a:p>
      </dgm:t>
    </dgm:pt>
    <dgm:pt modelId="{959C9E35-D6B9-4485-9131-21D9FDA4F5BA}" type="pres">
      <dgm:prSet presAssocID="{CE8A2B3B-BA9A-4E73-B5BB-F72EEDFBBC5B}" presName="hierRoot3" presStyleCnt="0"/>
      <dgm:spPr/>
      <dgm:t>
        <a:bodyPr/>
        <a:lstStyle/>
        <a:p>
          <a:endParaRPr lang="en-GB"/>
        </a:p>
      </dgm:t>
    </dgm:pt>
    <dgm:pt modelId="{3B83F855-D789-43EC-A06D-08FD2BEA1BE9}" type="pres">
      <dgm:prSet presAssocID="{CE8A2B3B-BA9A-4E73-B5BB-F72EEDFBBC5B}" presName="composite3" presStyleCnt="0"/>
      <dgm:spPr/>
      <dgm:t>
        <a:bodyPr/>
        <a:lstStyle/>
        <a:p>
          <a:endParaRPr lang="en-GB"/>
        </a:p>
      </dgm:t>
    </dgm:pt>
    <dgm:pt modelId="{93394D7D-A1AC-439C-B508-270E0A6DA227}" type="pres">
      <dgm:prSet presAssocID="{CE8A2B3B-BA9A-4E73-B5BB-F72EEDFBBC5B}" presName="background3" presStyleLbl="node3" presStyleIdx="1" presStyleCnt="3"/>
      <dgm:spPr/>
      <dgm:t>
        <a:bodyPr/>
        <a:lstStyle/>
        <a:p>
          <a:endParaRPr lang="en-GB"/>
        </a:p>
      </dgm:t>
    </dgm:pt>
    <dgm:pt modelId="{D7327D41-52DB-408C-8EFA-97B025AF5235}" type="pres">
      <dgm:prSet presAssocID="{CE8A2B3B-BA9A-4E73-B5BB-F72EEDFBBC5B}" presName="text3" presStyleLbl="fgAcc3" presStyleIdx="1" presStyleCnt="3">
        <dgm:presLayoutVars>
          <dgm:chPref val="3"/>
        </dgm:presLayoutVars>
      </dgm:prSet>
      <dgm:spPr/>
      <dgm:t>
        <a:bodyPr/>
        <a:lstStyle/>
        <a:p>
          <a:endParaRPr lang="en-GB"/>
        </a:p>
      </dgm:t>
    </dgm:pt>
    <dgm:pt modelId="{4E2133CA-732B-4F18-90D5-E842CF9E0DFD}" type="pres">
      <dgm:prSet presAssocID="{CE8A2B3B-BA9A-4E73-B5BB-F72EEDFBBC5B}" presName="hierChild4" presStyleCnt="0"/>
      <dgm:spPr/>
      <dgm:t>
        <a:bodyPr/>
        <a:lstStyle/>
        <a:p>
          <a:endParaRPr lang="en-GB"/>
        </a:p>
      </dgm:t>
    </dgm:pt>
    <dgm:pt modelId="{1793F89A-E345-47B8-A4FD-C7EF0ACFB86B}" type="pres">
      <dgm:prSet presAssocID="{2C6ABD52-E57C-4D91-B3B7-603CA8030368}" presName="Name17" presStyleLbl="parChTrans1D3" presStyleIdx="2" presStyleCnt="3"/>
      <dgm:spPr/>
      <dgm:t>
        <a:bodyPr/>
        <a:lstStyle/>
        <a:p>
          <a:endParaRPr lang="en-GB"/>
        </a:p>
      </dgm:t>
    </dgm:pt>
    <dgm:pt modelId="{F84526A7-22B3-461C-BA71-1A1178897092}" type="pres">
      <dgm:prSet presAssocID="{FE4C3A2A-7147-4189-AB31-1BC40B3156F7}" presName="hierRoot3" presStyleCnt="0"/>
      <dgm:spPr/>
      <dgm:t>
        <a:bodyPr/>
        <a:lstStyle/>
        <a:p>
          <a:endParaRPr lang="en-GB"/>
        </a:p>
      </dgm:t>
    </dgm:pt>
    <dgm:pt modelId="{C11DABB7-E732-42C5-8115-B5E7DFA08F35}" type="pres">
      <dgm:prSet presAssocID="{FE4C3A2A-7147-4189-AB31-1BC40B3156F7}" presName="composite3" presStyleCnt="0"/>
      <dgm:spPr/>
      <dgm:t>
        <a:bodyPr/>
        <a:lstStyle/>
        <a:p>
          <a:endParaRPr lang="en-GB"/>
        </a:p>
      </dgm:t>
    </dgm:pt>
    <dgm:pt modelId="{4EF6AACC-A46D-4365-BA8D-3A52318492B5}" type="pres">
      <dgm:prSet presAssocID="{FE4C3A2A-7147-4189-AB31-1BC40B3156F7}" presName="background3" presStyleLbl="node3" presStyleIdx="2" presStyleCnt="3"/>
      <dgm:spPr/>
      <dgm:t>
        <a:bodyPr/>
        <a:lstStyle/>
        <a:p>
          <a:endParaRPr lang="en-GB"/>
        </a:p>
      </dgm:t>
    </dgm:pt>
    <dgm:pt modelId="{E672A5A8-9CED-4305-AEF9-AE3CE62C7330}" type="pres">
      <dgm:prSet presAssocID="{FE4C3A2A-7147-4189-AB31-1BC40B3156F7}" presName="text3" presStyleLbl="fgAcc3" presStyleIdx="2" presStyleCnt="3">
        <dgm:presLayoutVars>
          <dgm:chPref val="3"/>
        </dgm:presLayoutVars>
      </dgm:prSet>
      <dgm:spPr/>
      <dgm:t>
        <a:bodyPr/>
        <a:lstStyle/>
        <a:p>
          <a:endParaRPr lang="en-GB"/>
        </a:p>
      </dgm:t>
    </dgm:pt>
    <dgm:pt modelId="{961906B0-C3A1-46BC-8774-1A846812AB3C}" type="pres">
      <dgm:prSet presAssocID="{FE4C3A2A-7147-4189-AB31-1BC40B3156F7}" presName="hierChild4" presStyleCnt="0"/>
      <dgm:spPr/>
      <dgm:t>
        <a:bodyPr/>
        <a:lstStyle/>
        <a:p>
          <a:endParaRPr lang="en-GB"/>
        </a:p>
      </dgm:t>
    </dgm:pt>
  </dgm:ptLst>
  <dgm:cxnLst>
    <dgm:cxn modelId="{D8221F1F-527E-4884-A557-38763220B558}" type="presOf" srcId="{CE8A2B3B-BA9A-4E73-B5BB-F72EEDFBBC5B}" destId="{D7327D41-52DB-408C-8EFA-97B025AF5235}" srcOrd="0" destOrd="0" presId="urn:microsoft.com/office/officeart/2005/8/layout/hierarchy1"/>
    <dgm:cxn modelId="{3CBF7744-6BE5-4A31-BF55-BC72A5E3F076}" srcId="{0439E173-D946-4DEE-9848-3526CDF29915}" destId="{0D6267D6-35D8-4A3F-ABEE-91807F0E9FA2}" srcOrd="0" destOrd="0" parTransId="{A7F9595B-7C21-44D2-8784-722DCC87FE89}" sibTransId="{11C897C2-B35B-471E-9485-FF4CC348A486}"/>
    <dgm:cxn modelId="{452AE326-6B3B-46B0-BBB6-E21AFD285B52}" type="presOf" srcId="{0439E173-D946-4DEE-9848-3526CDF29915}" destId="{1CB0EAD1-39A4-4BF0-BF96-00D4B0FB4D88}" srcOrd="0" destOrd="0" presId="urn:microsoft.com/office/officeart/2005/8/layout/hierarchy1"/>
    <dgm:cxn modelId="{EA1A346B-35A5-4862-BA20-7D8CEC424BDB}" srcId="{0439E173-D946-4DEE-9848-3526CDF29915}" destId="{FE4C3A2A-7147-4189-AB31-1BC40B3156F7}" srcOrd="2" destOrd="0" parTransId="{2C6ABD52-E57C-4D91-B3B7-603CA8030368}" sibTransId="{C459F3DF-FBC6-461A-A4EF-7E2A191B585E}"/>
    <dgm:cxn modelId="{48155DE7-023B-463E-9EF9-B639E15AA16E}" type="presOf" srcId="{AC5D072B-4A34-4491-89F2-10EA02EF9C09}" destId="{83F86629-A74E-45AC-B157-DC3197E229AC}" srcOrd="0" destOrd="0" presId="urn:microsoft.com/office/officeart/2005/8/layout/hierarchy1"/>
    <dgm:cxn modelId="{E9E5D24D-C7AC-451F-B2B0-DB4562C2062D}" srcId="{459F77B8-B128-419B-9D5A-E3A4E602830D}" destId="{0439E173-D946-4DEE-9848-3526CDF29915}" srcOrd="0" destOrd="0" parTransId="{3DDA5FD8-A8E9-4926-97A1-7C375CCE9E21}" sibTransId="{27B7D793-60E5-4DE8-BA42-0B00F09E5116}"/>
    <dgm:cxn modelId="{20239F1C-4D87-43E9-AEAD-29F2A8AC0593}" type="presOf" srcId="{7D0AD062-BD6C-4703-BF71-2C3781B437BC}" destId="{A1969E43-F0AD-4486-B602-D7DEC7C03182}" srcOrd="0" destOrd="0" presId="urn:microsoft.com/office/officeart/2005/8/layout/hierarchy1"/>
    <dgm:cxn modelId="{DF0356E2-3825-4FBC-96F1-066541F062E0}" type="presOf" srcId="{2C6ABD52-E57C-4D91-B3B7-603CA8030368}" destId="{1793F89A-E345-47B8-A4FD-C7EF0ACFB86B}" srcOrd="0" destOrd="0" presId="urn:microsoft.com/office/officeart/2005/8/layout/hierarchy1"/>
    <dgm:cxn modelId="{AA9F47D3-B6FB-4C9E-82B2-DEDD06A542F1}" type="presOf" srcId="{FE4C3A2A-7147-4189-AB31-1BC40B3156F7}" destId="{E672A5A8-9CED-4305-AEF9-AE3CE62C7330}" srcOrd="0" destOrd="0" presId="urn:microsoft.com/office/officeart/2005/8/layout/hierarchy1"/>
    <dgm:cxn modelId="{64207CAD-4510-4BDD-A4F3-DD8E4C8A4824}" type="presOf" srcId="{0D6267D6-35D8-4A3F-ABEE-91807F0E9FA2}" destId="{07927461-B4D6-4231-96FC-425CA116A59C}" srcOrd="0" destOrd="0" presId="urn:microsoft.com/office/officeart/2005/8/layout/hierarchy1"/>
    <dgm:cxn modelId="{E5F4B195-E433-4966-8B62-756ADC0B022F}" type="presOf" srcId="{3DDA5FD8-A8E9-4926-97A1-7C375CCE9E21}" destId="{CCE37ABB-8E93-4ACC-92EF-264A21A5AB4A}" srcOrd="0" destOrd="0" presId="urn:microsoft.com/office/officeart/2005/8/layout/hierarchy1"/>
    <dgm:cxn modelId="{2A55F2E6-C043-4549-B7C4-0ECF12E0817A}" type="presOf" srcId="{459F77B8-B128-419B-9D5A-E3A4E602830D}" destId="{FA0E37DD-7021-4019-8915-D90D5C743652}" srcOrd="0" destOrd="0" presId="urn:microsoft.com/office/officeart/2005/8/layout/hierarchy1"/>
    <dgm:cxn modelId="{D0B961A1-7E36-4A69-88B5-600D214DFA6A}" srcId="{7D0AD062-BD6C-4703-BF71-2C3781B437BC}" destId="{459F77B8-B128-419B-9D5A-E3A4E602830D}" srcOrd="0" destOrd="0" parTransId="{5DEC9BDF-6273-4D49-8E4A-27101AF753AC}" sibTransId="{0B460875-D18F-44F8-8821-53C738FF3FCA}"/>
    <dgm:cxn modelId="{02EE0244-419C-48A0-A20A-1FDCA9BC82FE}" type="presOf" srcId="{A7F9595B-7C21-44D2-8784-722DCC87FE89}" destId="{6823E289-10B7-48FB-B3DD-A24F508549FF}" srcOrd="0" destOrd="0" presId="urn:microsoft.com/office/officeart/2005/8/layout/hierarchy1"/>
    <dgm:cxn modelId="{8C51B716-9BC3-4745-96A7-A6D0D94F4745}" srcId="{0439E173-D946-4DEE-9848-3526CDF29915}" destId="{CE8A2B3B-BA9A-4E73-B5BB-F72EEDFBBC5B}" srcOrd="1" destOrd="0" parTransId="{AC5D072B-4A34-4491-89F2-10EA02EF9C09}" sibTransId="{A4815CE7-7A3E-45D5-A4B4-7E837C90FBA1}"/>
    <dgm:cxn modelId="{011BB434-0561-442B-A2F6-EB3050047E93}" type="presParOf" srcId="{A1969E43-F0AD-4486-B602-D7DEC7C03182}" destId="{EAC05A1F-C417-4FEE-B210-320F23BC0F41}" srcOrd="0" destOrd="0" presId="urn:microsoft.com/office/officeart/2005/8/layout/hierarchy1"/>
    <dgm:cxn modelId="{B0D08F8D-0860-477C-807A-B1A797AE9C9C}" type="presParOf" srcId="{EAC05A1F-C417-4FEE-B210-320F23BC0F41}" destId="{F2B8928A-6EB5-45B8-BDD3-61CA989AAE1A}" srcOrd="0" destOrd="0" presId="urn:microsoft.com/office/officeart/2005/8/layout/hierarchy1"/>
    <dgm:cxn modelId="{75711F7C-34D3-42F6-9AEF-92F0C9CE482A}" type="presParOf" srcId="{F2B8928A-6EB5-45B8-BDD3-61CA989AAE1A}" destId="{40E33320-0BC8-4847-9059-9EEEA3A5856F}" srcOrd="0" destOrd="0" presId="urn:microsoft.com/office/officeart/2005/8/layout/hierarchy1"/>
    <dgm:cxn modelId="{262B6704-4FD5-4606-8CF9-0677CC21B54E}" type="presParOf" srcId="{F2B8928A-6EB5-45B8-BDD3-61CA989AAE1A}" destId="{FA0E37DD-7021-4019-8915-D90D5C743652}" srcOrd="1" destOrd="0" presId="urn:microsoft.com/office/officeart/2005/8/layout/hierarchy1"/>
    <dgm:cxn modelId="{170B3FD5-5684-422F-9D15-92C7F2DCF681}" type="presParOf" srcId="{EAC05A1F-C417-4FEE-B210-320F23BC0F41}" destId="{C10F5E66-D627-49E7-B927-EEB4B41F3FC5}" srcOrd="1" destOrd="0" presId="urn:microsoft.com/office/officeart/2005/8/layout/hierarchy1"/>
    <dgm:cxn modelId="{68D3ABD2-32A9-48F9-9B47-C8BCD3A9675B}" type="presParOf" srcId="{C10F5E66-D627-49E7-B927-EEB4B41F3FC5}" destId="{CCE37ABB-8E93-4ACC-92EF-264A21A5AB4A}" srcOrd="0" destOrd="0" presId="urn:microsoft.com/office/officeart/2005/8/layout/hierarchy1"/>
    <dgm:cxn modelId="{B152B012-B75A-4F8C-9435-3510834CB979}" type="presParOf" srcId="{C10F5E66-D627-49E7-B927-EEB4B41F3FC5}" destId="{03C7011A-D0E2-445E-971D-3359EA17D147}" srcOrd="1" destOrd="0" presId="urn:microsoft.com/office/officeart/2005/8/layout/hierarchy1"/>
    <dgm:cxn modelId="{676D53D6-5996-443E-A773-D1C0D5BB12A9}" type="presParOf" srcId="{03C7011A-D0E2-445E-971D-3359EA17D147}" destId="{72C0D016-1D6F-4E7E-8CC7-105B45F76876}" srcOrd="0" destOrd="0" presId="urn:microsoft.com/office/officeart/2005/8/layout/hierarchy1"/>
    <dgm:cxn modelId="{B652EFD3-79E1-4477-BA80-22B1E1B01021}" type="presParOf" srcId="{72C0D016-1D6F-4E7E-8CC7-105B45F76876}" destId="{B11FE433-F6E5-41CB-9077-9A83E834C091}" srcOrd="0" destOrd="0" presId="urn:microsoft.com/office/officeart/2005/8/layout/hierarchy1"/>
    <dgm:cxn modelId="{AA644087-ECD0-4200-BBEF-B6C095823413}" type="presParOf" srcId="{72C0D016-1D6F-4E7E-8CC7-105B45F76876}" destId="{1CB0EAD1-39A4-4BF0-BF96-00D4B0FB4D88}" srcOrd="1" destOrd="0" presId="urn:microsoft.com/office/officeart/2005/8/layout/hierarchy1"/>
    <dgm:cxn modelId="{E406DE87-31C7-4C4D-A704-1BDAE0DF2C16}" type="presParOf" srcId="{03C7011A-D0E2-445E-971D-3359EA17D147}" destId="{FBD3E8CC-97D7-4AE9-9966-3EC23C3FCCCB}" srcOrd="1" destOrd="0" presId="urn:microsoft.com/office/officeart/2005/8/layout/hierarchy1"/>
    <dgm:cxn modelId="{A5D611AF-CB3E-4CC2-96CB-56714B1B34EE}" type="presParOf" srcId="{FBD3E8CC-97D7-4AE9-9966-3EC23C3FCCCB}" destId="{6823E289-10B7-48FB-B3DD-A24F508549FF}" srcOrd="0" destOrd="0" presId="urn:microsoft.com/office/officeart/2005/8/layout/hierarchy1"/>
    <dgm:cxn modelId="{77C7DF79-AA14-4102-A50F-B1BC09295863}" type="presParOf" srcId="{FBD3E8CC-97D7-4AE9-9966-3EC23C3FCCCB}" destId="{A8148D6E-50ED-4CE1-BDA9-C3B835E59CE2}" srcOrd="1" destOrd="0" presId="urn:microsoft.com/office/officeart/2005/8/layout/hierarchy1"/>
    <dgm:cxn modelId="{DAA2567C-3943-4C7E-A8C5-5E4EA487CADE}" type="presParOf" srcId="{A8148D6E-50ED-4CE1-BDA9-C3B835E59CE2}" destId="{C93F97AB-162C-4DB3-830C-E2C21B58AF7B}" srcOrd="0" destOrd="0" presId="urn:microsoft.com/office/officeart/2005/8/layout/hierarchy1"/>
    <dgm:cxn modelId="{BE1D74A6-6033-4A5E-AAC5-99B43453EB56}" type="presParOf" srcId="{C93F97AB-162C-4DB3-830C-E2C21B58AF7B}" destId="{E1D0E06B-5FE4-48F9-8A4E-48811B4CD302}" srcOrd="0" destOrd="0" presId="urn:microsoft.com/office/officeart/2005/8/layout/hierarchy1"/>
    <dgm:cxn modelId="{9E47E0A9-5441-408A-8EC1-19D8AE834D70}" type="presParOf" srcId="{C93F97AB-162C-4DB3-830C-E2C21B58AF7B}" destId="{07927461-B4D6-4231-96FC-425CA116A59C}" srcOrd="1" destOrd="0" presId="urn:microsoft.com/office/officeart/2005/8/layout/hierarchy1"/>
    <dgm:cxn modelId="{1BFFDBCC-53CB-46DB-A3B9-E36DC4E61E2F}" type="presParOf" srcId="{A8148D6E-50ED-4CE1-BDA9-C3B835E59CE2}" destId="{F6CD2065-E0C0-44E5-A77C-8AEB418F2F58}" srcOrd="1" destOrd="0" presId="urn:microsoft.com/office/officeart/2005/8/layout/hierarchy1"/>
    <dgm:cxn modelId="{B2D7CA0E-6561-4411-BC69-76C8D8B0994D}" type="presParOf" srcId="{FBD3E8CC-97D7-4AE9-9966-3EC23C3FCCCB}" destId="{83F86629-A74E-45AC-B157-DC3197E229AC}" srcOrd="2" destOrd="0" presId="urn:microsoft.com/office/officeart/2005/8/layout/hierarchy1"/>
    <dgm:cxn modelId="{C127C1DD-FEFF-4382-943C-2794A973E0B6}" type="presParOf" srcId="{FBD3E8CC-97D7-4AE9-9966-3EC23C3FCCCB}" destId="{959C9E35-D6B9-4485-9131-21D9FDA4F5BA}" srcOrd="3" destOrd="0" presId="urn:microsoft.com/office/officeart/2005/8/layout/hierarchy1"/>
    <dgm:cxn modelId="{5589374D-BDC1-4C7A-916A-FD9295FB6FDF}" type="presParOf" srcId="{959C9E35-D6B9-4485-9131-21D9FDA4F5BA}" destId="{3B83F855-D789-43EC-A06D-08FD2BEA1BE9}" srcOrd="0" destOrd="0" presId="urn:microsoft.com/office/officeart/2005/8/layout/hierarchy1"/>
    <dgm:cxn modelId="{F0145992-7AFE-4D2E-BA6F-8719AC20E2A3}" type="presParOf" srcId="{3B83F855-D789-43EC-A06D-08FD2BEA1BE9}" destId="{93394D7D-A1AC-439C-B508-270E0A6DA227}" srcOrd="0" destOrd="0" presId="urn:microsoft.com/office/officeart/2005/8/layout/hierarchy1"/>
    <dgm:cxn modelId="{F70C9466-107E-41A6-82BD-FE360220D142}" type="presParOf" srcId="{3B83F855-D789-43EC-A06D-08FD2BEA1BE9}" destId="{D7327D41-52DB-408C-8EFA-97B025AF5235}" srcOrd="1" destOrd="0" presId="urn:microsoft.com/office/officeart/2005/8/layout/hierarchy1"/>
    <dgm:cxn modelId="{304D45B2-5834-4B37-84C2-BC8FBA06E827}" type="presParOf" srcId="{959C9E35-D6B9-4485-9131-21D9FDA4F5BA}" destId="{4E2133CA-732B-4F18-90D5-E842CF9E0DFD}" srcOrd="1" destOrd="0" presId="urn:microsoft.com/office/officeart/2005/8/layout/hierarchy1"/>
    <dgm:cxn modelId="{22E11F7E-5843-43FA-92E7-398C6924A3A3}" type="presParOf" srcId="{FBD3E8CC-97D7-4AE9-9966-3EC23C3FCCCB}" destId="{1793F89A-E345-47B8-A4FD-C7EF0ACFB86B}" srcOrd="4" destOrd="0" presId="urn:microsoft.com/office/officeart/2005/8/layout/hierarchy1"/>
    <dgm:cxn modelId="{C98F27D8-0563-4BA2-91FA-1CAE17869A30}" type="presParOf" srcId="{FBD3E8CC-97D7-4AE9-9966-3EC23C3FCCCB}" destId="{F84526A7-22B3-461C-BA71-1A1178897092}" srcOrd="5" destOrd="0" presId="urn:microsoft.com/office/officeart/2005/8/layout/hierarchy1"/>
    <dgm:cxn modelId="{D0D15ECB-51BD-49BF-AEA5-25113DCA0E25}" type="presParOf" srcId="{F84526A7-22B3-461C-BA71-1A1178897092}" destId="{C11DABB7-E732-42C5-8115-B5E7DFA08F35}" srcOrd="0" destOrd="0" presId="urn:microsoft.com/office/officeart/2005/8/layout/hierarchy1"/>
    <dgm:cxn modelId="{41AE729B-13C4-4333-8E78-1816BA4DEF56}" type="presParOf" srcId="{C11DABB7-E732-42C5-8115-B5E7DFA08F35}" destId="{4EF6AACC-A46D-4365-BA8D-3A52318492B5}" srcOrd="0" destOrd="0" presId="urn:microsoft.com/office/officeart/2005/8/layout/hierarchy1"/>
    <dgm:cxn modelId="{D7DA3F61-0602-4C04-96F4-255C9EE62F1F}" type="presParOf" srcId="{C11DABB7-E732-42C5-8115-B5E7DFA08F35}" destId="{E672A5A8-9CED-4305-AEF9-AE3CE62C7330}" srcOrd="1" destOrd="0" presId="urn:microsoft.com/office/officeart/2005/8/layout/hierarchy1"/>
    <dgm:cxn modelId="{13A64E7C-DBEA-4D31-91AA-90B0D348EF46}" type="presParOf" srcId="{F84526A7-22B3-461C-BA71-1A1178897092}" destId="{961906B0-C3A1-46BC-8774-1A846812AB3C}" srcOrd="1" destOrd="0" presId="urn:microsoft.com/office/officeart/2005/8/layout/hierarchy1"/>
  </dgm:cxnLst>
  <dgm:bg>
    <a:solidFill>
      <a:schemeClr val="accent5">
        <a:lumMod val="90000"/>
      </a:schemeClr>
    </a:solidFill>
  </dgm:bg>
  <dgm:whole>
    <a:ln>
      <a:solidFill>
        <a:schemeClr val="accent5">
          <a:lumMod val="75000"/>
        </a:schemeClr>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93F89A-E345-47B8-A4FD-C7EF0ACFB86B}">
      <dsp:nvSpPr>
        <dsp:cNvPr id="0" name=""/>
        <dsp:cNvSpPr/>
      </dsp:nvSpPr>
      <dsp:spPr>
        <a:xfrm>
          <a:off x="2376773" y="3291889"/>
          <a:ext cx="1686742" cy="401368"/>
        </a:xfrm>
        <a:custGeom>
          <a:avLst/>
          <a:gdLst/>
          <a:ahLst/>
          <a:cxnLst/>
          <a:rect l="0" t="0" r="0" b="0"/>
          <a:pathLst>
            <a:path>
              <a:moveTo>
                <a:pt x="0" y="0"/>
              </a:moveTo>
              <a:lnTo>
                <a:pt x="0" y="273520"/>
              </a:lnTo>
              <a:lnTo>
                <a:pt x="1686742" y="273520"/>
              </a:lnTo>
              <a:lnTo>
                <a:pt x="1686742" y="4013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F86629-A74E-45AC-B157-DC3197E229AC}">
      <dsp:nvSpPr>
        <dsp:cNvPr id="0" name=""/>
        <dsp:cNvSpPr/>
      </dsp:nvSpPr>
      <dsp:spPr>
        <a:xfrm>
          <a:off x="2331053" y="3291889"/>
          <a:ext cx="91440" cy="401368"/>
        </a:xfrm>
        <a:custGeom>
          <a:avLst/>
          <a:gdLst/>
          <a:ahLst/>
          <a:cxnLst/>
          <a:rect l="0" t="0" r="0" b="0"/>
          <a:pathLst>
            <a:path>
              <a:moveTo>
                <a:pt x="45720" y="0"/>
              </a:moveTo>
              <a:lnTo>
                <a:pt x="45720" y="4013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823E289-10B7-48FB-B3DD-A24F508549FF}">
      <dsp:nvSpPr>
        <dsp:cNvPr id="0" name=""/>
        <dsp:cNvSpPr/>
      </dsp:nvSpPr>
      <dsp:spPr>
        <a:xfrm>
          <a:off x="690031" y="3291889"/>
          <a:ext cx="1686742" cy="401368"/>
        </a:xfrm>
        <a:custGeom>
          <a:avLst/>
          <a:gdLst/>
          <a:ahLst/>
          <a:cxnLst/>
          <a:rect l="0" t="0" r="0" b="0"/>
          <a:pathLst>
            <a:path>
              <a:moveTo>
                <a:pt x="1686742" y="0"/>
              </a:moveTo>
              <a:lnTo>
                <a:pt x="1686742" y="273520"/>
              </a:lnTo>
              <a:lnTo>
                <a:pt x="0" y="273520"/>
              </a:lnTo>
              <a:lnTo>
                <a:pt x="0" y="4013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E37ABB-8E93-4ACC-92EF-264A21A5AB4A}">
      <dsp:nvSpPr>
        <dsp:cNvPr id="0" name=""/>
        <dsp:cNvSpPr/>
      </dsp:nvSpPr>
      <dsp:spPr>
        <a:xfrm>
          <a:off x="2331053" y="2014182"/>
          <a:ext cx="91440" cy="401368"/>
        </a:xfrm>
        <a:custGeom>
          <a:avLst/>
          <a:gdLst/>
          <a:ahLst/>
          <a:cxnLst/>
          <a:rect l="0" t="0" r="0" b="0"/>
          <a:pathLst>
            <a:path>
              <a:moveTo>
                <a:pt x="45720" y="0"/>
              </a:moveTo>
              <a:lnTo>
                <a:pt x="45720" y="40136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0E33320-0BC8-4847-9059-9EEEA3A5856F}">
      <dsp:nvSpPr>
        <dsp:cNvPr id="0" name=""/>
        <dsp:cNvSpPr/>
      </dsp:nvSpPr>
      <dsp:spPr>
        <a:xfrm>
          <a:off x="1686742" y="1137842"/>
          <a:ext cx="1380062" cy="8763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A0E37DD-7021-4019-8915-D90D5C743652}">
      <dsp:nvSpPr>
        <dsp:cNvPr id="0" name=""/>
        <dsp:cNvSpPr/>
      </dsp:nvSpPr>
      <dsp:spPr>
        <a:xfrm>
          <a:off x="1840082" y="1283515"/>
          <a:ext cx="1380062" cy="87633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GB" sz="1300" kern="1200" dirty="0" smtClean="0"/>
            <a:t>SDMX Sponsors</a:t>
          </a:r>
          <a:endParaRPr lang="en-GB" sz="1300" kern="1200" dirty="0"/>
        </a:p>
      </dsp:txBody>
      <dsp:txXfrm>
        <a:off x="1865749" y="1309182"/>
        <a:ext cx="1328728" cy="825005"/>
      </dsp:txXfrm>
    </dsp:sp>
    <dsp:sp modelId="{B11FE433-F6E5-41CB-9077-9A83E834C091}">
      <dsp:nvSpPr>
        <dsp:cNvPr id="0" name=""/>
        <dsp:cNvSpPr/>
      </dsp:nvSpPr>
      <dsp:spPr>
        <a:xfrm>
          <a:off x="1686742" y="2415550"/>
          <a:ext cx="1380062" cy="8763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CB0EAD1-39A4-4BF0-BF96-00D4B0FB4D88}">
      <dsp:nvSpPr>
        <dsp:cNvPr id="0" name=""/>
        <dsp:cNvSpPr/>
      </dsp:nvSpPr>
      <dsp:spPr>
        <a:xfrm>
          <a:off x="1840083" y="2561223"/>
          <a:ext cx="1380062" cy="87633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GB" sz="1300" kern="1200" dirty="0" smtClean="0"/>
            <a:t>SDMX Secretariat</a:t>
          </a:r>
          <a:endParaRPr lang="en-GB" sz="1300" kern="1200" dirty="0"/>
        </a:p>
      </dsp:txBody>
      <dsp:txXfrm>
        <a:off x="1865750" y="2586890"/>
        <a:ext cx="1328728" cy="825005"/>
      </dsp:txXfrm>
    </dsp:sp>
    <dsp:sp modelId="{E1D0E06B-5FE4-48F9-8A4E-48811B4CD302}">
      <dsp:nvSpPr>
        <dsp:cNvPr id="0" name=""/>
        <dsp:cNvSpPr/>
      </dsp:nvSpPr>
      <dsp:spPr>
        <a:xfrm>
          <a:off x="0" y="3693257"/>
          <a:ext cx="1380062" cy="8763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7927461-B4D6-4231-96FC-425CA116A59C}">
      <dsp:nvSpPr>
        <dsp:cNvPr id="0" name=""/>
        <dsp:cNvSpPr/>
      </dsp:nvSpPr>
      <dsp:spPr>
        <a:xfrm>
          <a:off x="153340" y="3838930"/>
          <a:ext cx="1380062" cy="87633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GB" sz="1300" kern="1200" dirty="0" smtClean="0"/>
            <a:t>Statistical Working Group</a:t>
          </a:r>
          <a:endParaRPr lang="en-GB" sz="1300" kern="1200" dirty="0"/>
        </a:p>
      </dsp:txBody>
      <dsp:txXfrm>
        <a:off x="179007" y="3864597"/>
        <a:ext cx="1328728" cy="825005"/>
      </dsp:txXfrm>
    </dsp:sp>
    <dsp:sp modelId="{93394D7D-A1AC-439C-B508-270E0A6DA227}">
      <dsp:nvSpPr>
        <dsp:cNvPr id="0" name=""/>
        <dsp:cNvSpPr/>
      </dsp:nvSpPr>
      <dsp:spPr>
        <a:xfrm>
          <a:off x="1686742" y="3693257"/>
          <a:ext cx="1380062" cy="8763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7327D41-52DB-408C-8EFA-97B025AF5235}">
      <dsp:nvSpPr>
        <dsp:cNvPr id="0" name=""/>
        <dsp:cNvSpPr/>
      </dsp:nvSpPr>
      <dsp:spPr>
        <a:xfrm>
          <a:off x="1840083" y="3838930"/>
          <a:ext cx="1380062" cy="87633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GB" sz="1300" kern="1200" dirty="0" smtClean="0"/>
            <a:t>Technical Working Group</a:t>
          </a:r>
          <a:endParaRPr lang="en-GB" sz="1300" kern="1200" dirty="0"/>
        </a:p>
      </dsp:txBody>
      <dsp:txXfrm>
        <a:off x="1865750" y="3864597"/>
        <a:ext cx="1328728" cy="825005"/>
      </dsp:txXfrm>
    </dsp:sp>
    <dsp:sp modelId="{4EF6AACC-A46D-4365-BA8D-3A52318492B5}">
      <dsp:nvSpPr>
        <dsp:cNvPr id="0" name=""/>
        <dsp:cNvSpPr/>
      </dsp:nvSpPr>
      <dsp:spPr>
        <a:xfrm>
          <a:off x="3373485" y="3693257"/>
          <a:ext cx="1380062" cy="8763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672A5A8-9CED-4305-AEF9-AE3CE62C7330}">
      <dsp:nvSpPr>
        <dsp:cNvPr id="0" name=""/>
        <dsp:cNvSpPr/>
      </dsp:nvSpPr>
      <dsp:spPr>
        <a:xfrm>
          <a:off x="3526825" y="3838930"/>
          <a:ext cx="1380062" cy="87633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GB" sz="1300" kern="1200" dirty="0" smtClean="0"/>
            <a:t>Ownership  </a:t>
          </a:r>
          <a:r>
            <a:rPr lang="en-GB" sz="1300" kern="1200" dirty="0" smtClean="0"/>
            <a:t>Group for Macroeconomic Statistics</a:t>
          </a:r>
          <a:endParaRPr lang="en-GB" sz="1300" kern="1200" dirty="0"/>
        </a:p>
      </dsp:txBody>
      <dsp:txXfrm>
        <a:off x="3552492" y="3864597"/>
        <a:ext cx="1328728" cy="8250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16387" name="Rectangle 3"/>
          <p:cNvSpPr>
            <a:spLocks noGrp="1" noChangeArrowheads="1"/>
          </p:cNvSpPr>
          <p:nvPr>
            <p:ph type="dt" sz="quarter"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777E777E-6878-41AB-B8A2-C7E9528AF442}" type="datetimeFigureOut">
              <a:rPr lang="it-IT"/>
              <a:pPr>
                <a:defRPr/>
              </a:pPr>
              <a:t>28/09/2015</a:t>
            </a:fld>
            <a:endParaRPr lang="it-IT"/>
          </a:p>
        </p:txBody>
      </p:sp>
      <p:sp>
        <p:nvSpPr>
          <p:cNvPr id="16388" name="Rectangle 4"/>
          <p:cNvSpPr>
            <a:spLocks noGrp="1" noChangeArrowheads="1"/>
          </p:cNvSpPr>
          <p:nvPr>
            <p:ph type="ftr" sz="quarter" idx="2"/>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16389" name="Rectangle 5"/>
          <p:cNvSpPr>
            <a:spLocks noGrp="1" noChangeArrowheads="1"/>
          </p:cNvSpPr>
          <p:nvPr>
            <p:ph type="sldNum" sz="quarter" idx="3"/>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720B0134-C960-466B-9F5C-864B25990667}" type="slidenum">
              <a:rPr lang="en-GB"/>
              <a:pPr>
                <a:defRPr/>
              </a:pPr>
              <a:t>‹#›</a:t>
            </a:fld>
            <a:endParaRPr lang="en-GB"/>
          </a:p>
        </p:txBody>
      </p:sp>
    </p:spTree>
    <p:extLst>
      <p:ext uri="{BB962C8B-B14F-4D97-AF65-F5344CB8AC3E}">
        <p14:creationId xmlns:p14="http://schemas.microsoft.com/office/powerpoint/2010/main" val="288667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l" defTabSz="947113">
              <a:defRPr sz="1200"/>
            </a:lvl1pPr>
          </a:lstStyle>
          <a:p>
            <a:pPr>
              <a:defRPr/>
            </a:pPr>
            <a:endParaRPr lang="it-IT"/>
          </a:p>
        </p:txBody>
      </p:sp>
      <p:sp>
        <p:nvSpPr>
          <p:cNvPr id="20483" name="Rectangle 3"/>
          <p:cNvSpPr>
            <a:spLocks noGrp="1" noChangeArrowheads="1"/>
          </p:cNvSpPr>
          <p:nvPr>
            <p:ph type="dt" idx="1"/>
          </p:nvPr>
        </p:nvSpPr>
        <p:spPr bwMode="auto">
          <a:xfrm>
            <a:off x="3805335" y="0"/>
            <a:ext cx="2911464" cy="492225"/>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lvl1pPr algn="r" defTabSz="947113">
              <a:defRPr sz="1200"/>
            </a:lvl1pPr>
          </a:lstStyle>
          <a:p>
            <a:pPr>
              <a:defRPr/>
            </a:pPr>
            <a:fld id="{6D2C1698-A478-47CC-B1DE-FD53443CA6C0}" type="datetimeFigureOut">
              <a:rPr lang="it-IT"/>
              <a:pPr>
                <a:defRPr/>
              </a:pPr>
              <a:t>28/09/2015</a:t>
            </a:fld>
            <a:endParaRPr lang="it-IT"/>
          </a:p>
        </p:txBody>
      </p:sp>
      <p:sp>
        <p:nvSpPr>
          <p:cNvPr id="14340" name="Rectangle 4"/>
          <p:cNvSpPr>
            <a:spLocks noGrp="1" noRot="1" noChangeAspect="1" noChangeArrowheads="1" noTextEdit="1"/>
          </p:cNvSpPr>
          <p:nvPr>
            <p:ph type="sldImg" idx="2"/>
          </p:nvPr>
        </p:nvSpPr>
        <p:spPr bwMode="auto">
          <a:xfrm>
            <a:off x="896938" y="739775"/>
            <a:ext cx="4924425" cy="369411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71530" y="4680723"/>
            <a:ext cx="5375241" cy="4434611"/>
          </a:xfrm>
          <a:prstGeom prst="rect">
            <a:avLst/>
          </a:prstGeom>
          <a:noFill/>
          <a:ln w="9525">
            <a:noFill/>
            <a:miter lim="800000"/>
            <a:headEnd/>
            <a:tailEnd/>
          </a:ln>
        </p:spPr>
        <p:txBody>
          <a:bodyPr vert="horz" wrap="square" lIns="94700" tIns="47350" rIns="94700" bIns="4735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20486" name="Rectangle 6"/>
          <p:cNvSpPr>
            <a:spLocks noGrp="1" noChangeArrowheads="1"/>
          </p:cNvSpPr>
          <p:nvPr>
            <p:ph type="ftr" sz="quarter" idx="4"/>
          </p:nvPr>
        </p:nvSpPr>
        <p:spPr bwMode="auto">
          <a:xfrm>
            <a:off x="0"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l" defTabSz="947113">
              <a:defRPr sz="1200"/>
            </a:lvl1pPr>
          </a:lstStyle>
          <a:p>
            <a:pPr>
              <a:defRPr/>
            </a:pPr>
            <a:endParaRPr lang="it-IT"/>
          </a:p>
        </p:txBody>
      </p:sp>
      <p:sp>
        <p:nvSpPr>
          <p:cNvPr id="20487" name="Rectangle 7"/>
          <p:cNvSpPr>
            <a:spLocks noGrp="1" noChangeArrowheads="1"/>
          </p:cNvSpPr>
          <p:nvPr>
            <p:ph type="sldNum" sz="quarter" idx="5"/>
          </p:nvPr>
        </p:nvSpPr>
        <p:spPr bwMode="auto">
          <a:xfrm>
            <a:off x="3805335" y="9361446"/>
            <a:ext cx="2911464" cy="492225"/>
          </a:xfrm>
          <a:prstGeom prst="rect">
            <a:avLst/>
          </a:prstGeom>
          <a:noFill/>
          <a:ln w="9525">
            <a:noFill/>
            <a:miter lim="800000"/>
            <a:headEnd/>
            <a:tailEnd/>
          </a:ln>
        </p:spPr>
        <p:txBody>
          <a:bodyPr vert="horz" wrap="square" lIns="94700" tIns="47350" rIns="94700" bIns="47350" numCol="1" anchor="b" anchorCtr="0" compatLnSpc="1">
            <a:prstTxWarp prst="textNoShape">
              <a:avLst/>
            </a:prstTxWarp>
          </a:bodyPr>
          <a:lstStyle>
            <a:lvl1pPr algn="r" defTabSz="947113">
              <a:defRPr sz="1200"/>
            </a:lvl1pPr>
          </a:lstStyle>
          <a:p>
            <a:pPr>
              <a:defRPr/>
            </a:pPr>
            <a:fld id="{B93DFA7C-FA75-47A8-995E-F9974918A42F}" type="slidenum">
              <a:rPr lang="en-GB"/>
              <a:pPr>
                <a:defRPr/>
              </a:pPr>
              <a:t>‹#›</a:t>
            </a:fld>
            <a:endParaRPr lang="en-GB"/>
          </a:p>
        </p:txBody>
      </p:sp>
    </p:spTree>
    <p:extLst>
      <p:ext uri="{BB962C8B-B14F-4D97-AF65-F5344CB8AC3E}">
        <p14:creationId xmlns:p14="http://schemas.microsoft.com/office/powerpoint/2010/main" val="19705308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9BA481BC-671E-4D0C-B302-51512ACAB18E}" type="slidenum">
              <a:rPr lang="en-GB" altLang="en-US" sz="1100"/>
              <a:pPr algn="r" eaLnBrk="1" hangingPunct="1">
                <a:spcBef>
                  <a:spcPct val="0"/>
                </a:spcBef>
                <a:buFontTx/>
                <a:buNone/>
              </a:pPr>
              <a:t>1</a:t>
            </a:fld>
            <a:endParaRPr lang="en-GB" altLang="en-US" sz="1100"/>
          </a:p>
        </p:txBody>
      </p:sp>
      <p:sp>
        <p:nvSpPr>
          <p:cNvPr id="45059"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242C03E6-FAA4-4E1B-816B-513D9A8049CD}" type="slidenum">
              <a:rPr lang="en-GB" altLang="en-US" sz="1100"/>
              <a:pPr algn="r" eaLnBrk="1" hangingPunct="1">
                <a:spcBef>
                  <a:spcPct val="0"/>
                </a:spcBef>
                <a:buFontTx/>
                <a:buNone/>
              </a:pPr>
              <a:t>1</a:t>
            </a:fld>
            <a:endParaRPr lang="en-GB" altLang="en-US" sz="1100"/>
          </a:p>
        </p:txBody>
      </p:sp>
      <p:sp>
        <p:nvSpPr>
          <p:cNvPr id="45060" name="Rectangle 5"/>
          <p:cNvSpPr txBox="1">
            <a:spLocks noGrp="1" noChangeArrowheads="1"/>
          </p:cNvSpPr>
          <p:nvPr/>
        </p:nvSpPr>
        <p:spPr bwMode="auto">
          <a:xfrm>
            <a:off x="3807037" y="9362678"/>
            <a:ext cx="2911263" cy="4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72" tIns="0" rIns="18872" bIns="0" anchor="b"/>
          <a:lstStyle>
            <a:lvl1pPr defTabSz="762000">
              <a:defRPr sz="2000">
                <a:solidFill>
                  <a:schemeClr val="tx1"/>
                </a:solidFill>
                <a:latin typeface="Arial" charset="0"/>
                <a:ea typeface="ＭＳ Ｐゴシック" pitchFamily="-80" charset="-128"/>
              </a:defRPr>
            </a:lvl1pPr>
            <a:lvl2pPr marL="742950" indent="-285750" defTabSz="762000">
              <a:defRPr sz="2000">
                <a:solidFill>
                  <a:schemeClr val="tx1"/>
                </a:solidFill>
                <a:latin typeface="Arial" charset="0"/>
                <a:ea typeface="ＭＳ Ｐゴシック" pitchFamily="-80" charset="-128"/>
              </a:defRPr>
            </a:lvl2pPr>
            <a:lvl3pPr marL="1143000" indent="-228600" defTabSz="762000">
              <a:defRPr sz="2000">
                <a:solidFill>
                  <a:schemeClr val="tx1"/>
                </a:solidFill>
                <a:latin typeface="Arial" charset="0"/>
                <a:ea typeface="ＭＳ Ｐゴシック" pitchFamily="-80" charset="-128"/>
              </a:defRPr>
            </a:lvl3pPr>
            <a:lvl4pPr marL="1600200" indent="-228600" defTabSz="762000">
              <a:defRPr sz="2000">
                <a:solidFill>
                  <a:schemeClr val="tx1"/>
                </a:solidFill>
                <a:latin typeface="Arial" charset="0"/>
                <a:ea typeface="ＭＳ Ｐゴシック" pitchFamily="-80" charset="-128"/>
              </a:defRPr>
            </a:lvl4pPr>
            <a:lvl5pPr marL="2057400" indent="-228600" defTabSz="762000">
              <a:defRPr sz="2000">
                <a:solidFill>
                  <a:schemeClr val="tx1"/>
                </a:solidFill>
                <a:latin typeface="Arial" charset="0"/>
                <a:ea typeface="ＭＳ Ｐゴシック" pitchFamily="-80" charset="-128"/>
              </a:defRPr>
            </a:lvl5pPr>
            <a:lvl6pPr marL="25146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defTabSz="762000"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a:spcBef>
                <a:spcPct val="0"/>
              </a:spcBef>
              <a:buFontTx/>
              <a:buNone/>
            </a:pPr>
            <a:fld id="{787A5618-4CFD-4A87-8CE2-8C1C530C034B}" type="slidenum">
              <a:rPr lang="en-US" altLang="en-US" sz="1000" i="1">
                <a:latin typeface="Times New Roman" pitchFamily="18" charset="0"/>
              </a:rPr>
              <a:pPr algn="r">
                <a:spcBef>
                  <a:spcPct val="0"/>
                </a:spcBef>
                <a:buFontTx/>
                <a:buNone/>
              </a:pPr>
              <a:t>1</a:t>
            </a:fld>
            <a:endParaRPr lang="en-US" altLang="en-US" sz="1000" i="1">
              <a:latin typeface="Times New Roman" pitchFamily="18" charset="0"/>
            </a:endParaRPr>
          </a:p>
        </p:txBody>
      </p:sp>
      <p:sp>
        <p:nvSpPr>
          <p:cNvPr id="45061" name="Rectangle 7"/>
          <p:cNvSpPr txBox="1">
            <a:spLocks noGrp="1" noChangeArrowheads="1"/>
          </p:cNvSpPr>
          <p:nvPr/>
        </p:nvSpPr>
        <p:spPr bwMode="auto">
          <a:xfrm>
            <a:off x="3805471" y="9361102"/>
            <a:ext cx="2911264" cy="49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nchor="b"/>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r" eaLnBrk="1" hangingPunct="1">
              <a:spcBef>
                <a:spcPct val="0"/>
              </a:spcBef>
              <a:buFontTx/>
              <a:buNone/>
            </a:pPr>
            <a:fld id="{0BF02097-56C6-46C0-8FE2-5C160C1EB4C3}" type="slidenum">
              <a:rPr lang="en-GB" altLang="en-US" sz="1100"/>
              <a:pPr algn="r" eaLnBrk="1" hangingPunct="1">
                <a:spcBef>
                  <a:spcPct val="0"/>
                </a:spcBef>
                <a:buFontTx/>
                <a:buNone/>
              </a:pPr>
              <a:t>1</a:t>
            </a:fld>
            <a:endParaRPr lang="en-GB" altLang="en-US" sz="1100"/>
          </a:p>
        </p:txBody>
      </p:sp>
      <p:sp>
        <p:nvSpPr>
          <p:cNvPr id="45062" name="Rectangle 2"/>
          <p:cNvSpPr>
            <a:spLocks noGrp="1" noRot="1" noChangeAspect="1" noChangeArrowheads="1" noTextEdit="1"/>
          </p:cNvSpPr>
          <p:nvPr>
            <p:ph type="sldImg"/>
          </p:nvPr>
        </p:nvSpPr>
        <p:spPr>
          <a:xfrm>
            <a:off x="895350" y="739775"/>
            <a:ext cx="4927600" cy="3695700"/>
          </a:xfrm>
          <a:ln/>
        </p:spPr>
      </p:sp>
      <p:sp>
        <p:nvSpPr>
          <p:cNvPr id="45063" name="Rectangle 3"/>
          <p:cNvSpPr>
            <a:spLocks noGrp="1" noChangeArrowheads="1"/>
          </p:cNvSpPr>
          <p:nvPr>
            <p:ph type="body" idx="1"/>
          </p:nvPr>
        </p:nvSpPr>
        <p:spPr>
          <a:xfrm>
            <a:off x="670265" y="4679766"/>
            <a:ext cx="5377772" cy="44358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86" tIns="45293" rIns="90586" bIns="45293"/>
          <a:lstStyle/>
          <a:p>
            <a:pPr eaLnBrk="1" hangingPunct="1"/>
            <a:endParaRPr lang="en-GB" altLang="en-US" dirty="0" smtClean="0"/>
          </a:p>
          <a:p>
            <a:pPr eaLnBrk="1" hangingPunct="1"/>
            <a:r>
              <a:rPr lang="en-GB" altLang="en-US" sz="1000" dirty="0"/>
              <a:t>Seven organisations having the same need to exchange statistical data at international level decided to sponsor the SDMX initiative in 2001 </a:t>
            </a:r>
          </a:p>
          <a:p>
            <a:pPr eaLnBrk="1" hangingPunct="1"/>
            <a:endParaRPr lang="en-GB" altLang="en-US" sz="1000" dirty="0"/>
          </a:p>
          <a:p>
            <a:pPr eaLnBrk="1" hangingPunct="1"/>
            <a:r>
              <a:rPr lang="en-GB" altLang="en-US" sz="1000" dirty="0"/>
              <a:t>The stated aim of SDMX was to develop and use more efficient processes for exchange and sharing of statistical data and metadata among international organisations and their member countries.</a:t>
            </a:r>
            <a:r>
              <a:rPr lang="fr-FR" altLang="en-US" sz="1000" dirty="0"/>
              <a:t> </a:t>
            </a:r>
          </a:p>
          <a:p>
            <a:pPr eaLnBrk="1" hangingPunct="1"/>
            <a:endParaRPr lang="en-GB" altLang="en-US" sz="1000" dirty="0"/>
          </a:p>
          <a:p>
            <a:pPr eaLnBrk="1" hangingPunct="1"/>
            <a:r>
              <a:rPr lang="en-GB" altLang="en-US" sz="1000" dirty="0"/>
              <a:t>SDMX aims to ensure that metadata always come along with the data, making the information immediately understandable and useful. For this reason, the SDMX standards and guidelines deal with both data and metadata.</a:t>
            </a:r>
          </a:p>
          <a:p>
            <a:pPr eaLnBrk="1" hangingPunct="1"/>
            <a:endParaRPr lang="en-GB" altLang="en-US" sz="1000" dirty="0"/>
          </a:p>
        </p:txBody>
      </p:sp>
    </p:spTree>
    <p:extLst>
      <p:ext uri="{BB962C8B-B14F-4D97-AF65-F5344CB8AC3E}">
        <p14:creationId xmlns:p14="http://schemas.microsoft.com/office/powerpoint/2010/main" val="2557436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A834B863-424F-46C3-9AC6-4F1071016737}" type="slidenum">
              <a:rPr lang="en-GB" smtClean="0"/>
              <a:pPr>
                <a:defRPr/>
              </a:pPr>
              <a:t>4</a:t>
            </a:fld>
            <a:endParaRPr lang="en-GB"/>
          </a:p>
        </p:txBody>
      </p:sp>
    </p:spTree>
    <p:extLst>
      <p:ext uri="{BB962C8B-B14F-4D97-AF65-F5344CB8AC3E}">
        <p14:creationId xmlns:p14="http://schemas.microsoft.com/office/powerpoint/2010/main" val="1143752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sldNum" sz="quarter" idx="10"/>
          </p:nvPr>
        </p:nvSpPr>
        <p:spPr>
          <a:ln/>
        </p:spPr>
        <p:txBody>
          <a:bodyPr/>
          <a:lstStyle>
            <a:lvl1pPr>
              <a:defRPr/>
            </a:lvl1pPr>
          </a:lstStyle>
          <a:p>
            <a:pPr>
              <a:defRPr/>
            </a:pPr>
            <a:fld id="{6F97326C-9136-43BD-B7FC-10DBEE6C0A5D}" type="slidenum">
              <a:rPr lang="en-GB"/>
              <a:pPr>
                <a:defRPr/>
              </a:pPr>
              <a:t>‹#›</a:t>
            </a:fld>
            <a:endParaRPr lang="en-GB"/>
          </a:p>
        </p:txBody>
      </p:sp>
      <p:sp>
        <p:nvSpPr>
          <p:cNvPr id="5"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6" name="Rectangle 7"/>
          <p:cNvSpPr>
            <a:spLocks noGrp="1" noChangeArrowheads="1"/>
          </p:cNvSpPr>
          <p:nvPr>
            <p:ph type="ftr" sz="quarter" idx="12"/>
          </p:nvPr>
        </p:nvSpPr>
        <p:spPr>
          <a:ln/>
        </p:spPr>
        <p:txBody>
          <a:bodyPr/>
          <a:lstStyle>
            <a:lvl1pPr>
              <a:defRPr/>
            </a:lvl1pPr>
          </a:lstStyle>
          <a:p>
            <a:pPr>
              <a:defRPr/>
            </a:pPr>
            <a:r>
              <a:rPr lang="en-GB" dirty="0"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7A283503-79E9-4395-9B9E-7FEA922D03C1}" type="slidenum">
              <a:rPr lang="fr-BE"/>
              <a:pPr>
                <a:defRPr/>
              </a:pPr>
              <a:t>‹#›</a:t>
            </a:fld>
            <a:endParaRPr lang="fr-BE" dirty="0"/>
          </a:p>
        </p:txBody>
      </p:sp>
    </p:spTree>
    <p:extLst>
      <p:ext uri="{BB962C8B-B14F-4D97-AF65-F5344CB8AC3E}">
        <p14:creationId xmlns:p14="http://schemas.microsoft.com/office/powerpoint/2010/main" val="1180492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Slide Number Placeholder 2"/>
          <p:cNvSpPr>
            <a:spLocks noGrp="1"/>
          </p:cNvSpPr>
          <p:nvPr>
            <p:ph type="sldNum" sz="quarter" idx="10"/>
          </p:nvPr>
        </p:nvSpPr>
        <p:spPr/>
        <p:txBody>
          <a:bodyPr/>
          <a:lstStyle>
            <a:lvl1pPr>
              <a:defRPr b="0">
                <a:latin typeface="Arial" pitchFamily="34" charset="0"/>
                <a:cs typeface="+mn-cs"/>
              </a:defRPr>
            </a:lvl1pPr>
          </a:lstStyle>
          <a:p>
            <a:pPr>
              <a:defRPr/>
            </a:pPr>
            <a:fld id="{89BB070D-9C4E-4BB3-AC2A-AAB38E9C5D74}" type="slidenum">
              <a:rPr lang="fr-BE"/>
              <a:pPr>
                <a:defRPr/>
              </a:pPr>
              <a:t>‹#›</a:t>
            </a:fld>
            <a:endParaRPr lang="fr-BE" dirty="0"/>
          </a:p>
        </p:txBody>
      </p:sp>
    </p:spTree>
    <p:extLst>
      <p:ext uri="{BB962C8B-B14F-4D97-AF65-F5344CB8AC3E}">
        <p14:creationId xmlns:p14="http://schemas.microsoft.com/office/powerpoint/2010/main" val="1299382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B7FC6CF4-AE7A-4349-A355-684C35C0EF17}" type="slidenum">
              <a:rPr lang="fr-BE"/>
              <a:pPr>
                <a:defRPr/>
              </a:pPr>
              <a:t>‹#›</a:t>
            </a:fld>
            <a:endParaRPr lang="fr-BE" dirty="0"/>
          </a:p>
        </p:txBody>
      </p:sp>
    </p:spTree>
    <p:extLst>
      <p:ext uri="{BB962C8B-B14F-4D97-AF65-F5344CB8AC3E}">
        <p14:creationId xmlns:p14="http://schemas.microsoft.com/office/powerpoint/2010/main" val="2592532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4F2F52B0-47D7-44FD-9243-80933011EFCB}" type="slidenum">
              <a:rPr lang="fr-BE"/>
              <a:pPr>
                <a:defRPr/>
              </a:pPr>
              <a:t>‹#›</a:t>
            </a:fld>
            <a:endParaRPr lang="fr-BE" dirty="0"/>
          </a:p>
        </p:txBody>
      </p:sp>
    </p:spTree>
    <p:extLst>
      <p:ext uri="{BB962C8B-B14F-4D97-AF65-F5344CB8AC3E}">
        <p14:creationId xmlns:p14="http://schemas.microsoft.com/office/powerpoint/2010/main" val="3600147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E05A4229-6CC6-4F30-A23F-C3DDEA1288D1}" type="slidenum">
              <a:rPr lang="fr-BE"/>
              <a:pPr>
                <a:defRPr/>
              </a:pPr>
              <a:t>‹#›</a:t>
            </a:fld>
            <a:endParaRPr lang="fr-BE" dirty="0"/>
          </a:p>
        </p:txBody>
      </p:sp>
    </p:spTree>
    <p:extLst>
      <p:ext uri="{BB962C8B-B14F-4D97-AF65-F5344CB8AC3E}">
        <p14:creationId xmlns:p14="http://schemas.microsoft.com/office/powerpoint/2010/main" val="750891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Slide Number Placeholder 2"/>
          <p:cNvSpPr>
            <a:spLocks noGrp="1"/>
          </p:cNvSpPr>
          <p:nvPr>
            <p:ph type="sldNum" sz="quarter" idx="10"/>
          </p:nvPr>
        </p:nvSpPr>
        <p:spPr/>
        <p:txBody>
          <a:bodyPr/>
          <a:lstStyle>
            <a:lvl1pPr>
              <a:defRPr b="0">
                <a:latin typeface="Arial" pitchFamily="34" charset="0"/>
                <a:cs typeface="+mn-cs"/>
              </a:defRPr>
            </a:lvl1pPr>
          </a:lstStyle>
          <a:p>
            <a:pPr>
              <a:defRPr/>
            </a:pPr>
            <a:fld id="{D66DE10A-8661-4F83-8D7C-D72FC0D95C7D}" type="slidenum">
              <a:rPr lang="fr-BE"/>
              <a:pPr>
                <a:defRPr/>
              </a:pPr>
              <a:t>‹#›</a:t>
            </a:fld>
            <a:endParaRPr lang="fr-BE" dirty="0"/>
          </a:p>
        </p:txBody>
      </p:sp>
    </p:spTree>
    <p:extLst>
      <p:ext uri="{BB962C8B-B14F-4D97-AF65-F5344CB8AC3E}">
        <p14:creationId xmlns:p14="http://schemas.microsoft.com/office/powerpoint/2010/main" val="2915272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srgbClr val="FFFFFF"/>
              </a:solidFill>
            </a:endParaRPr>
          </a:p>
        </p:txBody>
      </p:sp>
      <p:pic>
        <p:nvPicPr>
          <p:cNvPr id="5"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7"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lgn="l">
              <a:defRPr/>
            </a:pPr>
            <a:endParaRPr lang="en-GB" sz="2000" dirty="0">
              <a:solidFill>
                <a:srgbClr val="000000"/>
              </a:solidFill>
              <a:latin typeface="Arial" pitchFamily="34" charset="0"/>
              <a:ea typeface="ＭＳ Ｐゴシック" pitchFamily="34" charset="-128"/>
            </a:endParaRPr>
          </a:p>
        </p:txBody>
      </p:sp>
      <p:sp>
        <p:nvSpPr>
          <p:cNvPr id="8" name="Rectangle 5"/>
          <p:cNvSpPr>
            <a:spLocks noGrp="1" noChangeArrowheads="1"/>
          </p:cNvSpPr>
          <p:nvPr>
            <p:ph type="ftr" sz="quarter" idx="11"/>
          </p:nvPr>
        </p:nvSpPr>
        <p:spPr>
          <a:xfrm>
            <a:off x="3124200" y="6237288"/>
            <a:ext cx="2895600" cy="484187"/>
          </a:xfrm>
          <a:prstGeom prst="rect">
            <a:avLst/>
          </a:prstGeom>
        </p:spPr>
        <p:txBody>
          <a:bodyPr/>
          <a:lstStyle>
            <a:lvl1pPr>
              <a:defRPr/>
            </a:lvl1pPr>
          </a:lstStyle>
          <a:p>
            <a:pPr algn="l">
              <a:defRPr/>
            </a:pPr>
            <a:endParaRPr lang="en-GB" sz="2000">
              <a:solidFill>
                <a:srgbClr val="000000"/>
              </a:solidFill>
              <a:latin typeface="Arial" pitchFamily="34" charset="0"/>
              <a:ea typeface="ＭＳ Ｐゴシック" pitchFamily="34" charset="-128"/>
            </a:endParaRPr>
          </a:p>
        </p:txBody>
      </p:sp>
      <p:sp>
        <p:nvSpPr>
          <p:cNvPr id="9" name="Rectangle 6"/>
          <p:cNvSpPr>
            <a:spLocks noGrp="1" noChangeArrowheads="1"/>
          </p:cNvSpPr>
          <p:nvPr>
            <p:ph type="sldNum" sz="quarter" idx="12"/>
          </p:nvPr>
        </p:nvSpPr>
        <p:spPr/>
        <p:txBody>
          <a:bodyPr/>
          <a:lstStyle>
            <a:lvl1pPr>
              <a:defRPr/>
            </a:lvl1pPr>
          </a:lstStyle>
          <a:p>
            <a:pPr>
              <a:defRPr/>
            </a:pPr>
            <a:fld id="{46861DAA-5BBC-4812-876F-0D7C7B9EA75C}" type="slidenum">
              <a:rPr lang="en-GB"/>
              <a:pPr>
                <a:defRPr/>
              </a:pPr>
              <a:t>‹#›</a:t>
            </a:fld>
            <a:endParaRPr lang="en-GB"/>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22640566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93950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37025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08853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BA2D3C06-AB64-465D-9B2A-624221E86B95}" type="slidenum">
              <a:rPr lang="en-GB"/>
              <a:pPr>
                <a:defRPr/>
              </a:pPr>
              <a:t>‹#›</a:t>
            </a:fld>
            <a:endParaRPr lang="en-GB"/>
          </a:p>
        </p:txBody>
      </p:sp>
      <p:sp>
        <p:nvSpPr>
          <p:cNvPr id="3" name="Rectangle 6"/>
          <p:cNvSpPr>
            <a:spLocks noGrp="1" noChangeArrowheads="1"/>
          </p:cNvSpPr>
          <p:nvPr>
            <p:ph type="dt" sz="half" idx="11"/>
          </p:nvPr>
        </p:nvSpPr>
        <p:spPr>
          <a:ln/>
        </p:spPr>
        <p:txBody>
          <a:bodyPr/>
          <a:lstStyle>
            <a:lvl1pPr>
              <a:defRPr/>
            </a:lvl1pPr>
          </a:lstStyle>
          <a:p>
            <a:pPr>
              <a:defRPr/>
            </a:pPr>
            <a:r>
              <a:rPr lang="en-US" smtClean="0"/>
              <a:t>28-30 September 2015</a:t>
            </a:r>
            <a:endParaRPr lang="en-GB" dirty="0"/>
          </a:p>
        </p:txBody>
      </p:sp>
      <p:sp>
        <p:nvSpPr>
          <p:cNvPr id="4" name="Rectangle 7"/>
          <p:cNvSpPr>
            <a:spLocks noGrp="1" noChangeArrowheads="1"/>
          </p:cNvSpPr>
          <p:nvPr>
            <p:ph type="ftr" sz="quarter" idx="12"/>
          </p:nvPr>
        </p:nvSpPr>
        <p:spPr>
          <a:ln/>
        </p:spPr>
        <p:txBody>
          <a:bodyPr/>
          <a:lstStyle>
            <a:lvl1pPr>
              <a:defRPr/>
            </a:lvl1pPr>
          </a:lstStyle>
          <a:p>
            <a:pPr>
              <a:defRPr/>
            </a:pPr>
            <a:r>
              <a:rPr lang="en-GB" smtClean="0"/>
              <a:t>SDMX Global Conference</a:t>
            </a:r>
            <a:endParaRPr lang="en-GB" dirty="0"/>
          </a:p>
        </p:txBody>
      </p:sp>
    </p:spTree>
  </p:cSld>
  <p:clrMapOvr>
    <a:masterClrMapping/>
  </p:clrMapOvr>
  <p:transition>
    <p:dissolv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221974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760163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55836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951395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108080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955191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73889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834157-C9E8-4CD9-AD1B-0C8F99DE704F}" type="datetimeFigureOut">
              <a:rPr lang="en-GB" smtClean="0">
                <a:solidFill>
                  <a:prstClr val="black">
                    <a:tint val="75000"/>
                  </a:prstClr>
                </a:solidFill>
              </a:rPr>
              <a:pPr/>
              <a:t>28/09/2015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69846F6-9AEA-4D85-B0C8-BE65BDDA793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3506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pPr>
              <a:defRPr/>
            </a:pPr>
            <a:fld id="{5406D723-B6BE-469C-9D10-EBF52FC9BB44}" type="slidenum">
              <a:rPr lang="en-GB" smtClean="0"/>
              <a:pPr>
                <a:defRPr/>
              </a:pPr>
              <a:t>‹#›</a:t>
            </a:fld>
            <a:endParaRPr lang="en-GB" dirty="0"/>
          </a:p>
        </p:txBody>
      </p:sp>
      <p:sp>
        <p:nvSpPr>
          <p:cNvPr id="4" name="Date Placeholder 3"/>
          <p:cNvSpPr>
            <a:spLocks noGrp="1"/>
          </p:cNvSpPr>
          <p:nvPr>
            <p:ph type="dt" sz="half" idx="11"/>
          </p:nvPr>
        </p:nvSpPr>
        <p:spPr/>
        <p:txBody>
          <a:bodyPr/>
          <a:lstStyle/>
          <a:p>
            <a:pPr>
              <a:defRPr/>
            </a:pPr>
            <a:r>
              <a:rPr lang="en-US" smtClean="0"/>
              <a:t>28-30 September 2015</a:t>
            </a:r>
            <a:endParaRPr lang="en-GB" dirty="0"/>
          </a:p>
        </p:txBody>
      </p:sp>
      <p:sp>
        <p:nvSpPr>
          <p:cNvPr id="5" name="Footer Placeholder 4"/>
          <p:cNvSpPr>
            <a:spLocks noGrp="1"/>
          </p:cNvSpPr>
          <p:nvPr>
            <p:ph type="ftr" sz="quarter" idx="12"/>
          </p:nvPr>
        </p:nvSpPr>
        <p:spPr/>
        <p:txBody>
          <a:bodyPr/>
          <a:lstStyle/>
          <a:p>
            <a:pPr>
              <a:defRPr/>
            </a:pPr>
            <a:r>
              <a:rPr lang="en-GB" smtClean="0"/>
              <a:t>SDMX Global Conference</a:t>
            </a:r>
            <a:endParaRPr lang="en-GB" dirty="0"/>
          </a:p>
        </p:txBody>
      </p:sp>
    </p:spTree>
    <p:extLst>
      <p:ext uri="{BB962C8B-B14F-4D97-AF65-F5344CB8AC3E}">
        <p14:creationId xmlns:p14="http://schemas.microsoft.com/office/powerpoint/2010/main" val="2692200491"/>
      </p:ext>
    </p:extLst>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algn="r">
              <a:defRPr sz="1600">
                <a:solidFill>
                  <a:srgbClr val="0F5494"/>
                </a:solidFill>
              </a:defRPr>
            </a:lvl1pPr>
          </a:lstStyle>
          <a:p>
            <a:pPr>
              <a:defRPr/>
            </a:pPr>
            <a:fld id="{8CD5A1A4-55D5-42A1-AE20-E6380FFAC6DA}" type="slidenum">
              <a:rPr lang="en-GB" smtClean="0"/>
              <a:pPr>
                <a:defRPr/>
              </a:pPr>
              <a:t>‹#›</a:t>
            </a:fld>
            <a:endParaRPr lang="en-GB" dirty="0"/>
          </a:p>
        </p:txBody>
      </p:sp>
    </p:spTree>
    <p:extLst>
      <p:ext uri="{BB962C8B-B14F-4D97-AF65-F5344CB8AC3E}">
        <p14:creationId xmlns:p14="http://schemas.microsoft.com/office/powerpoint/2010/main" val="6778467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p>
            <a:pPr defTabSz="457200"/>
            <a:endParaRPr lang="en-US" altLang="en-US">
              <a:solidFill>
                <a:srgbClr val="FFFFFF"/>
              </a:solidFill>
              <a:latin typeface="Verdana" pitchFamily="34" charset="0"/>
              <a:ea typeface="ＭＳ Ｐゴシック" pitchFamily="34" charset="-128"/>
              <a:cs typeface="Arial" pitchFamily="34" charset="0"/>
            </a:endParaRPr>
          </a:p>
        </p:txBody>
      </p:sp>
      <p:pic>
        <p:nvPicPr>
          <p:cNvPr id="5" name="Picture 6" descr="LOGO CE-EN-quadri.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3889375" y="6545263"/>
            <a:ext cx="1306513" cy="3397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r>
              <a:rPr lang="en-US" dirty="0">
                <a:solidFill>
                  <a:srgbClr val="FFFF00"/>
                </a:solidFill>
              </a:rPr>
              <a:t>Eurostat</a:t>
            </a:r>
          </a:p>
        </p:txBody>
      </p:sp>
      <p:sp>
        <p:nvSpPr>
          <p:cNvPr id="2" name="Title 1"/>
          <p:cNvSpPr>
            <a:spLocks noGrp="1"/>
          </p:cNvSpPr>
          <p:nvPr>
            <p:ph type="title"/>
          </p:nvPr>
        </p:nvSpPr>
        <p:spPr>
          <a:xfrm>
            <a:off x="4139952" y="1700808"/>
            <a:ext cx="4536504" cy="2016224"/>
          </a:xfrm>
        </p:spPr>
        <p:txBody>
          <a:bodyPr/>
          <a:lstStyle>
            <a:lvl1pPr indent="0">
              <a:defRPr sz="4800">
                <a:solidFill>
                  <a:srgbClr val="FFD624"/>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smtClean="0"/>
              <a:t>Click to edit Master text styles</a:t>
            </a:r>
          </a:p>
        </p:txBody>
      </p:sp>
    </p:spTree>
    <p:extLst>
      <p:ext uri="{BB962C8B-B14F-4D97-AF65-F5344CB8AC3E}">
        <p14:creationId xmlns:p14="http://schemas.microsoft.com/office/powerpoint/2010/main" val="3869498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052735"/>
          </a:xfrm>
        </p:spPr>
        <p:txBody>
          <a:bodyPr/>
          <a:lstStyle/>
          <a:p>
            <a:r>
              <a:rPr lang="en-US" smtClean="0"/>
              <a:t>Click to edit Master title style</a:t>
            </a:r>
            <a:endParaRPr lang="en-GB" dirty="0"/>
          </a:p>
        </p:txBody>
      </p:sp>
      <p:sp>
        <p:nvSpPr>
          <p:cNvPr id="3"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6B076170-3AB8-422A-A67F-AF037B59931E}" type="slidenum">
              <a:rPr lang="fr-BE"/>
              <a:pPr>
                <a:defRPr/>
              </a:pPr>
              <a:t>‹#›</a:t>
            </a:fld>
            <a:endParaRPr lang="fr-BE" dirty="0"/>
          </a:p>
        </p:txBody>
      </p:sp>
    </p:spTree>
    <p:extLst>
      <p:ext uri="{BB962C8B-B14F-4D97-AF65-F5344CB8AC3E}">
        <p14:creationId xmlns:p14="http://schemas.microsoft.com/office/powerpoint/2010/main" val="3469545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576" y="2276872"/>
            <a:ext cx="7772400" cy="1362075"/>
          </a:xfrm>
        </p:spPr>
        <p:txBody>
          <a:bodyPr anchor="t"/>
          <a:lstStyle>
            <a:lvl1pPr algn="ctr">
              <a:defRPr sz="32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55576" y="3717032"/>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177C69BA-25E7-4FA6-BE5D-BAC0D93C1284}" type="slidenum">
              <a:rPr lang="fr-BE"/>
              <a:pPr>
                <a:defRPr/>
              </a:pPr>
              <a:t>‹#›</a:t>
            </a:fld>
            <a:endParaRPr lang="fr-BE" dirty="0"/>
          </a:p>
        </p:txBody>
      </p:sp>
    </p:spTree>
    <p:extLst>
      <p:ext uri="{BB962C8B-B14F-4D97-AF65-F5344CB8AC3E}">
        <p14:creationId xmlns:p14="http://schemas.microsoft.com/office/powerpoint/2010/main" val="2489694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006CA810-E74F-40D5-8488-048DEBD68289}" type="slidenum">
              <a:rPr lang="fr-BE"/>
              <a:pPr>
                <a:defRPr/>
              </a:pPr>
              <a:t>‹#›</a:t>
            </a:fld>
            <a:endParaRPr lang="fr-BE" dirty="0"/>
          </a:p>
        </p:txBody>
      </p:sp>
    </p:spTree>
    <p:extLst>
      <p:ext uri="{BB962C8B-B14F-4D97-AF65-F5344CB8AC3E}">
        <p14:creationId xmlns:p14="http://schemas.microsoft.com/office/powerpoint/2010/main" val="3725768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7"/>
          <p:cNvSpPr>
            <a:spLocks noGrp="1"/>
          </p:cNvSpPr>
          <p:nvPr>
            <p:ph type="sldNum" sz="quarter" idx="10"/>
          </p:nvPr>
        </p:nvSpPr>
        <p:spPr/>
        <p:txBody>
          <a:bodyPr/>
          <a:lstStyle>
            <a:lvl1pPr>
              <a:defRPr b="0">
                <a:latin typeface="Arial" pitchFamily="34" charset="0"/>
                <a:cs typeface="+mn-cs"/>
              </a:defRPr>
            </a:lvl1pPr>
          </a:lstStyle>
          <a:p>
            <a:pPr>
              <a:defRPr/>
            </a:pPr>
            <a:fld id="{C716EF59-2D41-40D4-B4DB-F62CCA1F3B1D}" type="slidenum">
              <a:rPr lang="fr-BE"/>
              <a:pPr>
                <a:defRPr/>
              </a:pPr>
              <a:t>‹#›</a:t>
            </a:fld>
            <a:endParaRPr lang="fr-BE" dirty="0"/>
          </a:p>
        </p:txBody>
      </p:sp>
    </p:spTree>
    <p:extLst>
      <p:ext uri="{BB962C8B-B14F-4D97-AF65-F5344CB8AC3E}">
        <p14:creationId xmlns:p14="http://schemas.microsoft.com/office/powerpoint/2010/main" val="1741387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6">
            <a:lum bright="76000" contrast="-64000"/>
          </a:blip>
          <a:srcRect/>
          <a:stretch>
            <a:fillRect/>
          </a:stretch>
        </p:blipFill>
        <p:spPr bwMode="auto">
          <a:xfrm>
            <a:off x="1835150" y="1557338"/>
            <a:ext cx="5513388" cy="3651250"/>
          </a:xfrm>
          <a:prstGeom prst="rect">
            <a:avLst/>
          </a:prstGeom>
          <a:noFill/>
          <a:ln w="9525">
            <a:noFill/>
            <a:miter lim="800000"/>
            <a:headEnd/>
            <a:tailEnd/>
          </a:ln>
        </p:spPr>
      </p:pic>
      <p:sp>
        <p:nvSpPr>
          <p:cNvPr id="1027" name="Rectangle 3"/>
          <p:cNvSpPr>
            <a:spLocks noGrp="1" noChangeArrowheads="1"/>
          </p:cNvSpPr>
          <p:nvPr>
            <p:ph type="title"/>
          </p:nvPr>
        </p:nvSpPr>
        <p:spPr bwMode="auto">
          <a:xfrm>
            <a:off x="2411413" y="274638"/>
            <a:ext cx="6275387" cy="6334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8" name="Rectangle 4"/>
          <p:cNvSpPr>
            <a:spLocks noGrp="1" noChangeArrowheads="1"/>
          </p:cNvSpPr>
          <p:nvPr>
            <p:ph type="body" idx="1"/>
          </p:nvPr>
        </p:nvSpPr>
        <p:spPr bwMode="auto">
          <a:xfrm>
            <a:off x="395288" y="1268413"/>
            <a:ext cx="8229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
        <p:nvSpPr>
          <p:cNvPr id="22533"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6C7E82"/>
                </a:solidFill>
              </a:defRPr>
            </a:lvl1pPr>
          </a:lstStyle>
          <a:p>
            <a:pPr>
              <a:defRPr/>
            </a:pPr>
            <a:fld id="{5406D723-B6BE-469C-9D10-EBF52FC9BB44}" type="slidenum">
              <a:rPr lang="en-GB"/>
              <a:pPr>
                <a:defRPr/>
              </a:pPr>
              <a:t>‹#›</a:t>
            </a:fld>
            <a:endParaRPr lang="en-GB" dirty="0"/>
          </a:p>
        </p:txBody>
      </p:sp>
      <p:sp>
        <p:nvSpPr>
          <p:cNvPr id="22534" name="Rectangle 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rgbClr val="6C7E82"/>
                </a:solidFill>
              </a:defRPr>
            </a:lvl1pPr>
          </a:lstStyle>
          <a:p>
            <a:pPr>
              <a:defRPr/>
            </a:pPr>
            <a:r>
              <a:rPr lang="en-US" smtClean="0"/>
              <a:t>28-30 September 2015</a:t>
            </a:r>
            <a:endParaRPr lang="en-GB" dirty="0"/>
          </a:p>
        </p:txBody>
      </p:sp>
      <p:sp>
        <p:nvSpPr>
          <p:cNvPr id="22535" name="Rectangle 7"/>
          <p:cNvSpPr>
            <a:spLocks noGrp="1" noChangeArrowheads="1"/>
          </p:cNvSpPr>
          <p:nvPr>
            <p:ph type="ftr" sz="quarter" idx="3"/>
          </p:nvPr>
        </p:nvSpPr>
        <p:spPr bwMode="auto">
          <a:xfrm>
            <a:off x="2916238" y="6237288"/>
            <a:ext cx="32400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6C7E82"/>
                </a:solidFill>
              </a:defRPr>
            </a:lvl1pPr>
          </a:lstStyle>
          <a:p>
            <a:pPr>
              <a:defRPr/>
            </a:pPr>
            <a:r>
              <a:rPr lang="en-GB" smtClean="0"/>
              <a:t>SDMX Global Conference</a:t>
            </a:r>
            <a:endParaRPr lang="en-GB" dirty="0"/>
          </a:p>
        </p:txBody>
      </p:sp>
      <p:pic>
        <p:nvPicPr>
          <p:cNvPr id="1032" name="Picture 8"/>
          <p:cNvPicPr>
            <a:picLocks noChangeAspect="1" noChangeArrowheads="1"/>
          </p:cNvPicPr>
          <p:nvPr/>
        </p:nvPicPr>
        <p:blipFill>
          <a:blip r:embed="rId7"/>
          <a:srcRect/>
          <a:stretch>
            <a:fillRect/>
          </a:stretch>
        </p:blipFill>
        <p:spPr bwMode="auto">
          <a:xfrm>
            <a:off x="468313" y="260350"/>
            <a:ext cx="1639887" cy="609600"/>
          </a:xfrm>
          <a:prstGeom prst="rect">
            <a:avLst/>
          </a:prstGeom>
          <a:noFill/>
          <a:ln w="9525">
            <a:noFill/>
            <a:miter lim="800000"/>
            <a:headEnd/>
            <a:tailEnd/>
          </a:ln>
        </p:spPr>
      </p:pic>
      <p:sp>
        <p:nvSpPr>
          <p:cNvPr id="22537" name="Line 9"/>
          <p:cNvSpPr>
            <a:spLocks noChangeShapeType="1"/>
          </p:cNvSpPr>
          <p:nvPr/>
        </p:nvSpPr>
        <p:spPr bwMode="auto">
          <a:xfrm>
            <a:off x="468313" y="6237288"/>
            <a:ext cx="8207375" cy="0"/>
          </a:xfrm>
          <a:prstGeom prst="line">
            <a:avLst/>
          </a:prstGeom>
          <a:noFill/>
          <a:ln w="19050">
            <a:solidFill>
              <a:srgbClr val="6C7E82"/>
            </a:solidFill>
            <a:round/>
            <a:headEnd/>
            <a:tailEnd/>
          </a:ln>
          <a:effectLst/>
        </p:spPr>
        <p:txBody>
          <a:bodyPr/>
          <a:lstStyle/>
          <a:p>
            <a:pPr algn="l">
              <a:defRPr/>
            </a:pPr>
            <a:endParaRPr lang="en-US"/>
          </a:p>
        </p:txBody>
      </p:sp>
      <p:sp>
        <p:nvSpPr>
          <p:cNvPr id="22538" name="Line 10"/>
          <p:cNvSpPr>
            <a:spLocks noChangeShapeType="1"/>
          </p:cNvSpPr>
          <p:nvPr/>
        </p:nvSpPr>
        <p:spPr bwMode="auto">
          <a:xfrm>
            <a:off x="468313" y="981075"/>
            <a:ext cx="8207375" cy="0"/>
          </a:xfrm>
          <a:prstGeom prst="line">
            <a:avLst/>
          </a:prstGeom>
          <a:noFill/>
          <a:ln w="15875">
            <a:solidFill>
              <a:srgbClr val="6C7E82"/>
            </a:solidFill>
            <a:round/>
            <a:headEnd/>
            <a:tailEnd/>
          </a:ln>
          <a:effectLst/>
        </p:spPr>
        <p:txBody>
          <a:bodyPr/>
          <a:lstStyle/>
          <a:p>
            <a:pPr algn="l">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56" r:id="rId2"/>
    <p:sldLayoutId id="2147483694" r:id="rId3"/>
    <p:sldLayoutId id="2147483680" r:id="rId4"/>
  </p:sldLayoutIdLst>
  <p:transition>
    <p:dissolve/>
  </p:transition>
  <p:timing>
    <p:tnLst>
      <p:par>
        <p:cTn id="1" dur="indefinite" restart="never" nodeType="tmRoot"/>
      </p:par>
    </p:tnLst>
  </p:timing>
  <p:hf hdr="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8313" y="0"/>
            <a:ext cx="82296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Lorem ipsum</a:t>
            </a:r>
          </a:p>
        </p:txBody>
      </p:sp>
      <p:sp>
        <p:nvSpPr>
          <p:cNvPr id="2051" name="Rectangle 3"/>
          <p:cNvSpPr>
            <a:spLocks noGrp="1" noChangeArrowheads="1"/>
          </p:cNvSpPr>
          <p:nvPr>
            <p:ph type="body" idx="1"/>
          </p:nvPr>
        </p:nvSpPr>
        <p:spPr bwMode="auto">
          <a:xfrm>
            <a:off x="457200" y="908050"/>
            <a:ext cx="8229600"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Et dolor fragum</a:t>
            </a:r>
            <a:endParaRPr lang="en-GB" altLang="en-US" smtClean="0"/>
          </a:p>
          <a:p>
            <a:pPr lvl="1"/>
            <a:r>
              <a:rPr lang="en-GB" altLang="en-US" smtClean="0"/>
              <a:t>Et dolor fragum</a:t>
            </a:r>
          </a:p>
          <a:p>
            <a:pPr lvl="2"/>
            <a:r>
              <a:rPr lang="en-GB" altLang="en-US" smtClean="0"/>
              <a:t>- Et dolor fragum</a:t>
            </a:r>
          </a:p>
        </p:txBody>
      </p:sp>
      <p:pic>
        <p:nvPicPr>
          <p:cNvPr id="2052" name="Picture 17"/>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27038" y="6091238"/>
            <a:ext cx="22431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4"/>
          </p:nvPr>
        </p:nvSpPr>
        <p:spPr>
          <a:xfrm>
            <a:off x="0" y="6323013"/>
            <a:ext cx="468313" cy="365125"/>
          </a:xfrm>
          <a:prstGeom prst="rect">
            <a:avLst/>
          </a:prstGeom>
        </p:spPr>
        <p:txBody>
          <a:bodyPr vert="horz" lIns="91440" tIns="45720" rIns="91440" bIns="45720" rtlCol="0" anchor="ctr"/>
          <a:lstStyle>
            <a:lvl1pPr algn="l">
              <a:defRPr sz="1200" b="1">
                <a:solidFill>
                  <a:srgbClr val="000000">
                    <a:tint val="75000"/>
                  </a:srgbClr>
                </a:solidFill>
                <a:latin typeface="Verdana" pitchFamily="34" charset="0"/>
                <a:cs typeface="Arial" pitchFamily="34" charset="0"/>
              </a:defRPr>
            </a:lvl1pPr>
          </a:lstStyle>
          <a:p>
            <a:pPr>
              <a:defRPr/>
            </a:pPr>
            <a:fld id="{C00DAEBA-0827-4194-B8D3-1F476DEEF931}" type="slidenum">
              <a:rPr lang="fr-BE">
                <a:ea typeface="ＭＳ Ｐゴシック" pitchFamily="34" charset="-128"/>
              </a:rPr>
              <a:pPr>
                <a:defRPr/>
              </a:pPr>
              <a:t>‹#›</a:t>
            </a:fld>
            <a:endParaRPr lang="fr-BE" dirty="0">
              <a:ea typeface="ＭＳ Ｐゴシック" pitchFamily="34" charset="-128"/>
            </a:endParaRPr>
          </a:p>
        </p:txBody>
      </p:sp>
      <p:sp>
        <p:nvSpPr>
          <p:cNvPr id="6" name="Rectangle 5"/>
          <p:cNvSpPr/>
          <p:nvPr userDrawn="1"/>
        </p:nvSpPr>
        <p:spPr>
          <a:xfrm>
            <a:off x="3875088" y="6530975"/>
            <a:ext cx="1320800" cy="354013"/>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r>
              <a:rPr lang="en-US" dirty="0">
                <a:solidFill>
                  <a:srgbClr val="FFFF00"/>
                </a:solidFill>
              </a:rPr>
              <a:t>Eurostat</a:t>
            </a:r>
          </a:p>
        </p:txBody>
      </p:sp>
    </p:spTree>
    <p:extLst>
      <p:ext uri="{BB962C8B-B14F-4D97-AF65-F5344CB8AC3E}">
        <p14:creationId xmlns:p14="http://schemas.microsoft.com/office/powerpoint/2010/main" val="255946628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D834157-C9E8-4CD9-AD1B-0C8F99DE704F}" type="datetimeFigureOut">
              <a:rPr lang="en-GB" smtClean="0">
                <a:solidFill>
                  <a:prstClr val="black">
                    <a:tint val="75000"/>
                  </a:prstClr>
                </a:solidFill>
                <a:latin typeface="Calibri"/>
              </a:rPr>
              <a:pPr fontAlgn="auto">
                <a:spcBef>
                  <a:spcPts val="0"/>
                </a:spcBef>
                <a:spcAft>
                  <a:spcPts val="0"/>
                </a:spcAft>
              </a:pPr>
              <a:t>28/09/2015</a:t>
            </a:fld>
            <a:endParaRPr lang="en-GB">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569846F6-9AEA-4D85-B0C8-BE65BDDA7932}" type="slidenum">
              <a:rPr lang="en-GB" smtClean="0">
                <a:solidFill>
                  <a:prstClr val="black">
                    <a:tint val="75000"/>
                  </a:prstClr>
                </a:solidFill>
                <a:latin typeface="Calibri"/>
              </a:rPr>
              <a:pPr fontAlgn="auto">
                <a:spcBef>
                  <a:spcPts val="0"/>
                </a:spcBef>
                <a:spcAft>
                  <a:spcPts val="0"/>
                </a:spcAft>
              </a:pPr>
              <a:t>‹#›</a:t>
            </a:fld>
            <a:endParaRPr lang="en-GB">
              <a:solidFill>
                <a:prstClr val="black">
                  <a:tint val="75000"/>
                </a:prstClr>
              </a:solidFill>
              <a:latin typeface="Calibri"/>
            </a:endParaRPr>
          </a:p>
        </p:txBody>
      </p:sp>
    </p:spTree>
    <p:extLst>
      <p:ext uri="{BB962C8B-B14F-4D97-AF65-F5344CB8AC3E}">
        <p14:creationId xmlns:p14="http://schemas.microsoft.com/office/powerpoint/2010/main" val="136357635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hyperlink" Target="http://www.sdmx.org/" TargetMode="External"/><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565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4967360"/>
            <a:ext cx="18097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2" name="Picture 6"/>
          <p:cNvPicPr>
            <a:picLocks noChangeAspect="1" noChangeArrowheads="1"/>
          </p:cNvPicPr>
          <p:nvPr/>
        </p:nvPicPr>
        <p:blipFill>
          <a:blip r:embed="rId5">
            <a:extLst>
              <a:ext uri="{28A0092B-C50C-407E-A947-70E740481C1C}">
                <a14:useLocalDpi xmlns:a14="http://schemas.microsoft.com/office/drawing/2010/main" val="0"/>
              </a:ext>
            </a:extLst>
          </a:blip>
          <a:srcRect r="68889" b="6410"/>
          <a:stretch>
            <a:fillRect/>
          </a:stretch>
        </p:blipFill>
        <p:spPr bwMode="auto">
          <a:xfrm>
            <a:off x="3779912" y="1440511"/>
            <a:ext cx="23145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2815" y="1203179"/>
            <a:ext cx="2073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491" y="5043559"/>
            <a:ext cx="2366963"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a:grpSpLocks/>
          </p:cNvGrpSpPr>
          <p:nvPr/>
        </p:nvGrpSpPr>
        <p:grpSpPr bwMode="auto">
          <a:xfrm>
            <a:off x="7371541" y="4386335"/>
            <a:ext cx="1279525" cy="1584325"/>
            <a:chOff x="4150" y="1797"/>
            <a:chExt cx="806" cy="998"/>
          </a:xfrm>
        </p:grpSpPr>
        <p:pic>
          <p:nvPicPr>
            <p:cNvPr id="61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50" y="1797"/>
              <a:ext cx="806"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Text Box 10"/>
            <p:cNvSpPr txBox="1">
              <a:spLocks noChangeArrowheads="1"/>
            </p:cNvSpPr>
            <p:nvPr/>
          </p:nvSpPr>
          <p:spPr bwMode="auto">
            <a:xfrm>
              <a:off x="4150" y="2583"/>
              <a:ext cx="77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lgn="l">
                <a:spcBef>
                  <a:spcPct val="0"/>
                </a:spcBef>
                <a:buFontTx/>
                <a:buNone/>
              </a:pPr>
              <a:r>
                <a:rPr lang="en-GB" altLang="en-US" sz="1600"/>
                <a:t>World Bank</a:t>
              </a:r>
            </a:p>
          </p:txBody>
        </p:sp>
      </p:grpSp>
      <p:grpSp>
        <p:nvGrpSpPr>
          <p:cNvPr id="3" name="Group 14"/>
          <p:cNvGrpSpPr>
            <a:grpSpLocks/>
          </p:cNvGrpSpPr>
          <p:nvPr/>
        </p:nvGrpSpPr>
        <p:grpSpPr bwMode="auto">
          <a:xfrm>
            <a:off x="5868144" y="4505397"/>
            <a:ext cx="1195387" cy="1465263"/>
            <a:chOff x="476" y="1752"/>
            <a:chExt cx="753" cy="923"/>
          </a:xfrm>
        </p:grpSpPr>
        <p:pic>
          <p:nvPicPr>
            <p:cNvPr id="6155"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6" y="1752"/>
              <a:ext cx="75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3"/>
            <p:cNvSpPr txBox="1">
              <a:spLocks noChangeArrowheads="1"/>
            </p:cNvSpPr>
            <p:nvPr/>
          </p:nvSpPr>
          <p:spPr bwMode="auto">
            <a:xfrm>
              <a:off x="476" y="2387"/>
              <a:ext cx="753" cy="288"/>
            </a:xfrm>
            <a:prstGeom prst="rect">
              <a:avLst/>
            </a:prstGeom>
            <a:solidFill>
              <a:srgbClr val="91E3FD"/>
            </a:solidFill>
            <a:ln w="9525">
              <a:noFill/>
              <a:miter lim="800000"/>
              <a:headEnd/>
              <a:tailEnd/>
            </a:ln>
            <a:effectLst/>
          </p:spPr>
          <p:txBody>
            <a:bodyPr>
              <a:spAutoFit/>
            </a:bodyPr>
            <a:lstStyle/>
            <a:p>
              <a:pPr>
                <a:spcBef>
                  <a:spcPct val="0"/>
                </a:spcBef>
                <a:buFontTx/>
                <a:buNone/>
                <a:defRPr/>
              </a:pPr>
              <a:r>
                <a:rPr lang="en-GB" sz="2400">
                  <a:solidFill>
                    <a:schemeClr val="bg1"/>
                  </a:solidFill>
                  <a:effectLst>
                    <a:outerShdw blurRad="38100" dist="38100" dir="2700000" algn="tl">
                      <a:srgbClr val="000000"/>
                    </a:outerShdw>
                  </a:effectLst>
                  <a:latin typeface="Arial Black" pitchFamily="34" charset="0"/>
                  <a:ea typeface="ＭＳ Ｐゴシック" charset="-128"/>
                </a:rPr>
                <a:t>UNSD</a:t>
              </a:r>
            </a:p>
          </p:txBody>
        </p:sp>
      </p:grpSp>
      <p:sp>
        <p:nvSpPr>
          <p:cNvPr id="155662" name="Text Box 14"/>
          <p:cNvSpPr txBox="1">
            <a:spLocks noChangeArrowheads="1"/>
          </p:cNvSpPr>
          <p:nvPr/>
        </p:nvSpPr>
        <p:spPr bwMode="auto">
          <a:xfrm>
            <a:off x="2411412" y="2703513"/>
            <a:ext cx="439283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charset="0"/>
                <a:ea typeface="ＭＳ Ｐゴシック" pitchFamily="-80" charset="-128"/>
              </a:defRPr>
            </a:lvl1pPr>
            <a:lvl2pPr marL="742950" indent="-285750">
              <a:defRPr sz="2000">
                <a:solidFill>
                  <a:schemeClr val="tx1"/>
                </a:solidFill>
                <a:latin typeface="Arial" charset="0"/>
                <a:ea typeface="ＭＳ Ｐゴシック" pitchFamily="-80" charset="-128"/>
              </a:defRPr>
            </a:lvl2pPr>
            <a:lvl3pPr marL="1143000" indent="-228600">
              <a:defRPr sz="2000">
                <a:solidFill>
                  <a:schemeClr val="tx1"/>
                </a:solidFill>
                <a:latin typeface="Arial" charset="0"/>
                <a:ea typeface="ＭＳ Ｐゴシック" pitchFamily="-80" charset="-128"/>
              </a:defRPr>
            </a:lvl3pPr>
            <a:lvl4pPr marL="1600200" indent="-228600">
              <a:defRPr sz="2000">
                <a:solidFill>
                  <a:schemeClr val="tx1"/>
                </a:solidFill>
                <a:latin typeface="Arial" charset="0"/>
                <a:ea typeface="ＭＳ Ｐゴシック" pitchFamily="-80" charset="-128"/>
              </a:defRPr>
            </a:lvl4pPr>
            <a:lvl5pPr marL="2057400" indent="-228600">
              <a:defRPr sz="2000">
                <a:solidFill>
                  <a:schemeClr val="tx1"/>
                </a:solidFill>
                <a:latin typeface="Arial" charset="0"/>
                <a:ea typeface="ＭＳ Ｐゴシック" pitchFamily="-80" charset="-128"/>
              </a:defRPr>
            </a:lvl5pPr>
            <a:lvl6pPr marL="25146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6pPr>
            <a:lvl7pPr marL="29718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7pPr>
            <a:lvl8pPr marL="34290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8pPr>
            <a:lvl9pPr marL="3886200" indent="-228600" algn="ctr" eaLnBrk="0" fontAlgn="base" hangingPunct="0">
              <a:spcBef>
                <a:spcPct val="50000"/>
              </a:spcBef>
              <a:spcAft>
                <a:spcPct val="0"/>
              </a:spcAft>
              <a:buFont typeface="Wingdings" pitchFamily="-80" charset="2"/>
              <a:defRPr sz="2000">
                <a:solidFill>
                  <a:schemeClr val="tx1"/>
                </a:solidFill>
                <a:latin typeface="Arial" charset="0"/>
                <a:ea typeface="ＭＳ Ｐゴシック" pitchFamily="-80" charset="-128"/>
              </a:defRPr>
            </a:lvl9pPr>
          </a:lstStyle>
          <a:p>
            <a:pPr>
              <a:spcBef>
                <a:spcPts val="600"/>
              </a:spcBef>
            </a:pPr>
            <a:r>
              <a:rPr lang="en-GB" sz="3600" b="1" dirty="0"/>
              <a:t>14 Years of </a:t>
            </a:r>
            <a:r>
              <a:rPr lang="en-GB" sz="3600" b="1" dirty="0" smtClean="0"/>
              <a:t>SDMX</a:t>
            </a:r>
          </a:p>
          <a:p>
            <a:pPr>
              <a:spcBef>
                <a:spcPts val="600"/>
              </a:spcBef>
            </a:pPr>
            <a:r>
              <a:rPr lang="en-GB" altLang="en-US" sz="2800" dirty="0" smtClean="0">
                <a:solidFill>
                  <a:schemeClr val="accent6">
                    <a:lumMod val="75000"/>
                  </a:schemeClr>
                </a:solidFill>
              </a:rPr>
              <a:t>Main Achievements</a:t>
            </a:r>
            <a:endParaRPr lang="en-GB" altLang="en-US" sz="2800" dirty="0">
              <a:solidFill>
                <a:schemeClr val="accent6">
                  <a:lumMod val="75000"/>
                </a:schemeClr>
              </a:solidFill>
            </a:endParaRPr>
          </a:p>
        </p:txBody>
      </p:sp>
      <p:sp>
        <p:nvSpPr>
          <p:cNvPr id="6" name="Footer Placeholder 5"/>
          <p:cNvSpPr>
            <a:spLocks noGrp="1"/>
          </p:cNvSpPr>
          <p:nvPr>
            <p:ph type="ftr" sz="quarter" idx="12"/>
          </p:nvPr>
        </p:nvSpPr>
        <p:spPr>
          <a:xfrm>
            <a:off x="2051720" y="6237288"/>
            <a:ext cx="5011811" cy="288056"/>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pic>
        <p:nvPicPr>
          <p:cNvPr id="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597" y="1427811"/>
            <a:ext cx="295275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50898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2" name="Isosceles Triangle 81"/>
          <p:cNvSpPr/>
          <p:nvPr/>
        </p:nvSpPr>
        <p:spPr>
          <a:xfrm>
            <a:off x="1643672" y="2067313"/>
            <a:ext cx="7395379" cy="1380045"/>
          </a:xfrm>
          <a:prstGeom prst="triangle">
            <a:avLst>
              <a:gd name="adj" fmla="val 10000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Increasingly complex toolboxes </a:t>
            </a:r>
            <a:r>
              <a:rPr lang="en-US" sz="1100" dirty="0" smtClean="0">
                <a:solidFill>
                  <a:prstClr val="black"/>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prstClr val="black"/>
                </a:solidFill>
                <a:latin typeface="Arial Narrow" pitchFamily="34" charset="0"/>
              </a:rPr>
              <a:t>National capacities started </a:t>
            </a:r>
            <a:r>
              <a:rPr lang="en-US" sz="1100" dirty="0">
                <a:solidFill>
                  <a:prstClr val="black"/>
                </a:solidFill>
                <a:latin typeface="Arial Narrow" pitchFamily="34" charset="0"/>
              </a:rPr>
              <a:t>to develop </a:t>
            </a:r>
            <a:endParaRPr lang="en-GB" dirty="0">
              <a:solidFill>
                <a:prstClr val="white"/>
              </a:solidFill>
            </a:endParaRPr>
          </a:p>
        </p:txBody>
      </p:sp>
      <p:sp>
        <p:nvSpPr>
          <p:cNvPr id="2" name="Title 1"/>
          <p:cNvSpPr>
            <a:spLocks noGrp="1"/>
          </p:cNvSpPr>
          <p:nvPr>
            <p:ph type="title"/>
          </p:nvPr>
        </p:nvSpPr>
        <p:spPr>
          <a:xfrm>
            <a:off x="358545" y="179576"/>
            <a:ext cx="3341329" cy="801152"/>
          </a:xfrm>
        </p:spPr>
        <p:txBody>
          <a:bodyPr>
            <a:normAutofit/>
          </a:bodyPr>
          <a:lstStyle/>
          <a:p>
            <a:r>
              <a:rPr lang="en-GB" sz="3600" dirty="0" smtClean="0"/>
              <a:t>SDMX Timeline </a:t>
            </a:r>
            <a:endParaRPr lang="en-GB" sz="3600" dirty="0"/>
          </a:p>
        </p:txBody>
      </p:sp>
      <p:sp>
        <p:nvSpPr>
          <p:cNvPr id="46" name="TextBox 45"/>
          <p:cNvSpPr txBox="1"/>
          <p:nvPr/>
        </p:nvSpPr>
        <p:spPr>
          <a:xfrm>
            <a:off x="6092614" y="395284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Two permanent working groups set up:</a:t>
            </a:r>
          </a:p>
          <a:p>
            <a:pPr algn="l" fontAlgn="auto">
              <a:spcBef>
                <a:spcPts val="0"/>
              </a:spcBef>
              <a:spcAft>
                <a:spcPts val="0"/>
              </a:spcAft>
              <a:defRPr/>
            </a:pPr>
            <a:r>
              <a:rPr lang="en-US" sz="1000" dirty="0" smtClean="0">
                <a:solidFill>
                  <a:prstClr val="black"/>
                </a:solidFill>
                <a:latin typeface="Arial Narrow" pitchFamily="34" charset="0"/>
              </a:rPr>
              <a:t>TWG and SWG</a:t>
            </a:r>
            <a:endParaRPr lang="en-US" sz="900" dirty="0">
              <a:solidFill>
                <a:prstClr val="black"/>
              </a:solidFill>
              <a:latin typeface="Arial Narrow" pitchFamily="34" charset="0"/>
            </a:endParaRPr>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sp>
        <p:nvSpPr>
          <p:cNvPr id="3" name="Rectangle 2"/>
          <p:cNvSpPr/>
          <p:nvPr/>
        </p:nvSpPr>
        <p:spPr>
          <a:xfrm>
            <a:off x="4195280" y="280593"/>
            <a:ext cx="958888" cy="432048"/>
          </a:xfrm>
          <a:prstGeom prst="rect">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Standard</a:t>
            </a:r>
            <a:endParaRPr lang="en-GB" sz="1600" dirty="0">
              <a:solidFill>
                <a:prstClr val="black"/>
              </a:solidFill>
            </a:endParaRPr>
          </a:p>
        </p:txBody>
      </p:sp>
      <p:sp>
        <p:nvSpPr>
          <p:cNvPr id="40" name="Rectangle 39"/>
          <p:cNvSpPr/>
          <p:nvPr/>
        </p:nvSpPr>
        <p:spPr>
          <a:xfrm>
            <a:off x="5153024" y="280593"/>
            <a:ext cx="1254383" cy="432048"/>
          </a:xfrm>
          <a:prstGeom prst="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Governance</a:t>
            </a:r>
            <a:endParaRPr lang="en-GB" sz="1600" dirty="0">
              <a:solidFill>
                <a:prstClr val="black"/>
              </a:solidFill>
            </a:endParaRPr>
          </a:p>
        </p:txBody>
      </p:sp>
      <p:sp>
        <p:nvSpPr>
          <p:cNvPr id="41" name="Rectangle 40"/>
          <p:cNvSpPr/>
          <p:nvPr/>
        </p:nvSpPr>
        <p:spPr>
          <a:xfrm>
            <a:off x="6406263" y="280593"/>
            <a:ext cx="1511334" cy="43204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Implementation</a:t>
            </a:r>
            <a:endParaRPr lang="en-GB" sz="1600" dirty="0">
              <a:solidFill>
                <a:prstClr val="black"/>
              </a:solidFill>
            </a:endParaRPr>
          </a:p>
        </p:txBody>
      </p:sp>
      <p:sp>
        <p:nvSpPr>
          <p:cNvPr id="42" name="Rectangle 41"/>
          <p:cNvSpPr/>
          <p:nvPr/>
        </p:nvSpPr>
        <p:spPr>
          <a:xfrm>
            <a:off x="7916453" y="280593"/>
            <a:ext cx="1052004" cy="43204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43" name="TextBox 42"/>
          <p:cNvSpPr txBox="1"/>
          <p:nvPr/>
        </p:nvSpPr>
        <p:spPr>
          <a:xfrm>
            <a:off x="1030942" y="4234823"/>
            <a:ext cx="1225459" cy="538609"/>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SDMX Task Force established, issues </a:t>
            </a:r>
            <a:r>
              <a:rPr lang="en-US" sz="900" dirty="0">
                <a:solidFill>
                  <a:prstClr val="black"/>
                </a:solidFill>
                <a:latin typeface="Arial Narrow" pitchFamily="34" charset="0"/>
              </a:rPr>
              <a:t>“Common Statement”</a:t>
            </a:r>
          </a:p>
        </p:txBody>
      </p:sp>
      <p:sp>
        <p:nvSpPr>
          <p:cNvPr id="45" name="TextBox 44"/>
          <p:cNvSpPr txBox="1"/>
          <p:nvPr/>
        </p:nvSpPr>
        <p:spPr>
          <a:xfrm>
            <a:off x="4155332" y="407980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prstClr val="black"/>
                </a:solidFill>
                <a:latin typeface="Arial Narrow" pitchFamily="34" charset="0"/>
              </a:rPr>
              <a:t>MoU</a:t>
            </a:r>
            <a:r>
              <a:rPr lang="en-US" sz="1000" dirty="0" smtClean="0">
                <a:solidFill>
                  <a:prstClr val="black"/>
                </a:solidFill>
                <a:latin typeface="Arial Narrow" pitchFamily="34" charset="0"/>
              </a:rPr>
              <a:t> signed by Sponsors, establishes</a:t>
            </a:r>
          </a:p>
          <a:p>
            <a:pPr algn="l" fontAlgn="auto">
              <a:spcBef>
                <a:spcPts val="0"/>
              </a:spcBef>
              <a:spcAft>
                <a:spcPts val="0"/>
              </a:spcAft>
              <a:defRPr/>
            </a:pPr>
            <a:r>
              <a:rPr lang="en-US" sz="1000" dirty="0" smtClean="0">
                <a:solidFill>
                  <a:prstClr val="black"/>
                </a:solidFill>
                <a:latin typeface="Arial Narrow" pitchFamily="34" charset="0"/>
              </a:rPr>
              <a:t>SDMX Secretariat</a:t>
            </a:r>
            <a:endParaRPr lang="en-US" sz="900" dirty="0">
              <a:solidFill>
                <a:prstClr val="black"/>
              </a:solidFill>
              <a:latin typeface="Arial Narrow" pitchFamily="34" charset="0"/>
            </a:endParaRPr>
          </a:p>
        </p:txBody>
      </p:sp>
      <p:sp>
        <p:nvSpPr>
          <p:cNvPr id="48" name="TextBox 47"/>
          <p:cNvSpPr txBox="1"/>
          <p:nvPr/>
        </p:nvSpPr>
        <p:spPr>
          <a:xfrm>
            <a:off x="0" y="5399088"/>
            <a:ext cx="1143000" cy="553998"/>
          </a:xfrm>
          <a:prstGeom prst="rect">
            <a:avLst/>
          </a:prstGeom>
          <a:solidFill>
            <a:srgbClr val="FFC000"/>
          </a:solidFill>
          <a:ln w="25400">
            <a:solidFill>
              <a:schemeClr val="accent1">
                <a:shade val="60000"/>
                <a:satMod val="110000"/>
              </a:schemeClr>
            </a:solidFill>
          </a:ln>
        </p:spPr>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 Inspired by  GESMES/TS and EDIFACT</a:t>
            </a:r>
            <a:endParaRPr lang="en-US" sz="1000" dirty="0">
              <a:solidFill>
                <a:prstClr val="black"/>
              </a:solidFill>
              <a:latin typeface="Arial Narrow" pitchFamily="34" charset="0"/>
            </a:endParaRPr>
          </a:p>
        </p:txBody>
      </p:sp>
      <p:sp>
        <p:nvSpPr>
          <p:cNvPr id="49" name="TextBox 48"/>
          <p:cNvSpPr txBox="1"/>
          <p:nvPr/>
        </p:nvSpPr>
        <p:spPr>
          <a:xfrm>
            <a:off x="2268055" y="5347223"/>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a:t>
            </a:r>
            <a:r>
              <a:rPr lang="en-US" sz="1000" dirty="0">
                <a:solidFill>
                  <a:prstClr val="black"/>
                </a:solidFill>
                <a:latin typeface="Arial Narrow" pitchFamily="34" charset="0"/>
              </a:rPr>
              <a:t>1.0 </a:t>
            </a:r>
            <a:r>
              <a:rPr lang="en-US" sz="1000" dirty="0" smtClean="0">
                <a:solidFill>
                  <a:prstClr val="black"/>
                </a:solidFill>
                <a:latin typeface="Arial Narrow" pitchFamily="34" charset="0"/>
              </a:rPr>
              <a:t>publicly released</a:t>
            </a:r>
            <a:endParaRPr lang="en-US" sz="1000" dirty="0">
              <a:solidFill>
                <a:prstClr val="black"/>
              </a:solidFill>
              <a:latin typeface="Arial Narrow" pitchFamily="34" charset="0"/>
            </a:endParaRPr>
          </a:p>
        </p:txBody>
      </p:sp>
      <p:sp>
        <p:nvSpPr>
          <p:cNvPr id="50" name="TextBox 49"/>
          <p:cNvSpPr txBox="1"/>
          <p:nvPr/>
        </p:nvSpPr>
        <p:spPr>
          <a:xfrm>
            <a:off x="6985470" y="5820705"/>
            <a:ext cx="12283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2.1 accepted as  an ISO standard</a:t>
            </a:r>
            <a:endParaRPr lang="en-US" sz="1000" dirty="0">
              <a:solidFill>
                <a:prstClr val="black"/>
              </a:solidFill>
              <a:latin typeface="Arial Narrow" pitchFamily="34" charset="0"/>
            </a:endParaRPr>
          </a:p>
        </p:txBody>
      </p:sp>
      <p:sp>
        <p:nvSpPr>
          <p:cNvPr id="51" name="TextBox 50"/>
          <p:cNvSpPr txBox="1"/>
          <p:nvPr/>
        </p:nvSpPr>
        <p:spPr>
          <a:xfrm>
            <a:off x="3531724" y="5348114"/>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2.0 publicly released</a:t>
            </a:r>
            <a:endParaRPr lang="en-US" sz="1000" dirty="0">
              <a:solidFill>
                <a:prstClr val="black"/>
              </a:solidFill>
              <a:latin typeface="Arial Narrow" pitchFamily="34" charset="0"/>
            </a:endParaRPr>
          </a:p>
        </p:txBody>
      </p:sp>
      <p:sp>
        <p:nvSpPr>
          <p:cNvPr id="52" name="TextBox 51"/>
          <p:cNvSpPr txBox="1"/>
          <p:nvPr/>
        </p:nvSpPr>
        <p:spPr>
          <a:xfrm>
            <a:off x="6244149" y="5360881"/>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2.1 publicly released</a:t>
            </a:r>
            <a:endParaRPr lang="en-US" sz="1000" dirty="0">
              <a:solidFill>
                <a:prstClr val="black"/>
              </a:solidFill>
              <a:latin typeface="Arial Narrow" pitchFamily="34" charset="0"/>
            </a:endParaRPr>
          </a:p>
        </p:txBody>
      </p:sp>
      <p:sp>
        <p:nvSpPr>
          <p:cNvPr id="53" name="TextBox 52"/>
          <p:cNvSpPr txBox="1"/>
          <p:nvPr/>
        </p:nvSpPr>
        <p:spPr>
          <a:xfrm>
            <a:off x="3106706" y="5822173"/>
            <a:ext cx="1228300" cy="553998"/>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1.0 accepted as ISO technical specification</a:t>
            </a:r>
            <a:endParaRPr lang="en-US" sz="1000" dirty="0">
              <a:solidFill>
                <a:prstClr val="black"/>
              </a:solidFill>
              <a:latin typeface="Arial Narrow" pitchFamily="34" charset="0"/>
            </a:endParaRPr>
          </a:p>
        </p:txBody>
      </p:sp>
      <p:sp>
        <p:nvSpPr>
          <p:cNvPr id="54" name="TextBox 53"/>
          <p:cNvSpPr txBox="1"/>
          <p:nvPr/>
        </p:nvSpPr>
        <p:spPr>
          <a:xfrm>
            <a:off x="7636167" y="5360881"/>
            <a:ext cx="1046457"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SDMX-JSON </a:t>
            </a:r>
          </a:p>
          <a:p>
            <a:pPr algn="l" fontAlgn="auto">
              <a:spcBef>
                <a:spcPts val="0"/>
              </a:spcBef>
              <a:spcAft>
                <a:spcPts val="0"/>
              </a:spcAft>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syntax provided</a:t>
            </a:r>
            <a:endParaRPr lang="en-US" sz="1000" dirty="0">
              <a:solidFill>
                <a:prstClr val="black"/>
              </a:solidFill>
              <a:latin typeface="Arial Narrow" pitchFamily="34" charset="0"/>
            </a:endParaRPr>
          </a:p>
        </p:txBody>
      </p:sp>
      <p:sp>
        <p:nvSpPr>
          <p:cNvPr id="55" name="TextBox 54"/>
          <p:cNvSpPr txBox="1"/>
          <p:nvPr/>
        </p:nvSpPr>
        <p:spPr>
          <a:xfrm>
            <a:off x="8260874" y="5822173"/>
            <a:ext cx="883126" cy="553998"/>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Validation Transformation Language 1.0</a:t>
            </a:r>
            <a:endParaRPr lang="en-US" sz="1000" dirty="0">
              <a:solidFill>
                <a:prstClr val="black"/>
              </a:solidFill>
              <a:latin typeface="Arial Narrow" pitchFamily="34" charset="0"/>
            </a:endParaRPr>
          </a:p>
        </p:txBody>
      </p:sp>
      <p:sp>
        <p:nvSpPr>
          <p:cNvPr id="57" name="TextBox 56"/>
          <p:cNvSpPr txBox="1"/>
          <p:nvPr/>
        </p:nvSpPr>
        <p:spPr>
          <a:xfrm>
            <a:off x="983000" y="1867258"/>
            <a:ext cx="1143000" cy="40011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cxnSp>
        <p:nvCxnSpPr>
          <p:cNvPr id="64" name="Straight Connector 63"/>
          <p:cNvCxnSpPr>
            <a:stCxn id="58" idx="3"/>
            <a:endCxn id="60" idx="1"/>
          </p:cNvCxnSpPr>
          <p:nvPr/>
        </p:nvCxnSpPr>
        <p:spPr>
          <a:xfrm>
            <a:off x="4977669" y="1324799"/>
            <a:ext cx="5464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96578" y="1683345"/>
            <a:ext cx="1203598"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sp>
        <p:nvSpPr>
          <p:cNvPr id="73" name="TextBox 72"/>
          <p:cNvSpPr txBox="1"/>
          <p:nvPr/>
        </p:nvSpPr>
        <p:spPr>
          <a:xfrm>
            <a:off x="3275443" y="2911224"/>
            <a:ext cx="938035" cy="400110"/>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Joint external debt </a:t>
            </a:r>
            <a:r>
              <a:rPr lang="en-US" sz="1000" dirty="0" smtClean="0">
                <a:solidFill>
                  <a:prstClr val="black"/>
                </a:solidFill>
                <a:latin typeface="Arial Narrow" pitchFamily="34" charset="0"/>
              </a:rPr>
              <a:t>hub</a:t>
            </a:r>
            <a:endParaRPr lang="en-US" sz="1000" dirty="0">
              <a:solidFill>
                <a:prstClr val="black"/>
              </a:solidFill>
              <a:latin typeface="Arial Narrow" pitchFamily="34" charset="0"/>
            </a:endParaRPr>
          </a:p>
        </p:txBody>
      </p:sp>
      <p:sp>
        <p:nvSpPr>
          <p:cNvPr id="74" name="TextBox 73"/>
          <p:cNvSpPr txBox="1"/>
          <p:nvPr/>
        </p:nvSpPr>
        <p:spPr>
          <a:xfrm>
            <a:off x="4237320" y="4829806"/>
            <a:ext cx="1036388" cy="40005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Content Oriented </a:t>
            </a:r>
            <a:r>
              <a:rPr lang="en-US" sz="1000" dirty="0" smtClean="0">
                <a:solidFill>
                  <a:prstClr val="black"/>
                </a:solidFill>
                <a:latin typeface="Arial Narrow" pitchFamily="34" charset="0"/>
              </a:rPr>
              <a:t>Guidelines</a:t>
            </a:r>
            <a:endParaRPr lang="en-US" sz="1000" dirty="0">
              <a:solidFill>
                <a:prstClr val="black"/>
              </a:solidFill>
              <a:latin typeface="Arial Narrow" pitchFamily="34" charset="0"/>
            </a:endParaRPr>
          </a:p>
        </p:txBody>
      </p:sp>
      <p:sp>
        <p:nvSpPr>
          <p:cNvPr id="75" name="TextBox 74"/>
          <p:cNvSpPr txBox="1"/>
          <p:nvPr/>
        </p:nvSpPr>
        <p:spPr>
          <a:xfrm>
            <a:off x="2938173" y="4829806"/>
            <a:ext cx="1243663"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Guidelines for code-lists</a:t>
            </a:r>
            <a:endParaRPr lang="en-US" sz="1000" dirty="0">
              <a:solidFill>
                <a:prstClr val="black"/>
              </a:solidFill>
              <a:latin typeface="Arial Narrow" pitchFamily="34" charset="0"/>
            </a:endParaRPr>
          </a:p>
        </p:txBody>
      </p:sp>
      <p:sp>
        <p:nvSpPr>
          <p:cNvPr id="77" name="TextBox 76"/>
          <p:cNvSpPr txBox="1"/>
          <p:nvPr/>
        </p:nvSpPr>
        <p:spPr>
          <a:xfrm>
            <a:off x="7012243" y="4829746"/>
            <a:ext cx="877436"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Guidelines for DSDs</a:t>
            </a:r>
            <a:endParaRPr lang="en-US" sz="1000" dirty="0">
              <a:solidFill>
                <a:prstClr val="black"/>
              </a:solidFill>
              <a:latin typeface="Arial Narrow" pitchFamily="34" charset="0"/>
            </a:endParaRPr>
          </a:p>
        </p:txBody>
      </p:sp>
      <p:sp>
        <p:nvSpPr>
          <p:cNvPr id="78" name="TextBox 77"/>
          <p:cNvSpPr txBox="1"/>
          <p:nvPr/>
        </p:nvSpPr>
        <p:spPr>
          <a:xfrm>
            <a:off x="7916454" y="4829746"/>
            <a:ext cx="1138730"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Modeling a domain for exchange</a:t>
            </a:r>
            <a:endParaRPr lang="en-US" sz="1000" dirty="0">
              <a:solidFill>
                <a:prstClr val="black"/>
              </a:solidFill>
              <a:latin typeface="Arial Narrow" pitchFamily="34" charset="0"/>
            </a:endParaRPr>
          </a:p>
        </p:txBody>
      </p:sp>
      <p:sp>
        <p:nvSpPr>
          <p:cNvPr id="80" name="TextBox 79"/>
          <p:cNvSpPr txBox="1"/>
          <p:nvPr/>
        </p:nvSpPr>
        <p:spPr>
          <a:xfrm>
            <a:off x="7051159" y="2138344"/>
            <a:ext cx="799603" cy="553998"/>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Global DSDs for NA, BOP, FDI</a:t>
            </a:r>
            <a:endParaRPr lang="en-US" sz="1000" dirty="0">
              <a:solidFill>
                <a:prstClr val="black"/>
              </a:solidFill>
              <a:latin typeface="Arial Narrow" pitchFamily="34" charset="0"/>
            </a:endParaRPr>
          </a:p>
        </p:txBody>
      </p:sp>
      <p:sp>
        <p:nvSpPr>
          <p:cNvPr id="81" name="TextBox 80"/>
          <p:cNvSpPr txBox="1"/>
          <p:nvPr/>
        </p:nvSpPr>
        <p:spPr>
          <a:xfrm>
            <a:off x="7889679" y="1960344"/>
            <a:ext cx="1053918" cy="553998"/>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Task Force for International Data Co-operation</a:t>
            </a:r>
            <a:endParaRPr lang="en-US" sz="1000" dirty="0">
              <a:solidFill>
                <a:prstClr val="black"/>
              </a:solidFill>
              <a:latin typeface="Arial Narrow" pitchFamily="34" charset="0"/>
            </a:endParaRPr>
          </a:p>
        </p:txBody>
      </p:sp>
      <p:sp>
        <p:nvSpPr>
          <p:cNvPr id="47" name="TextBox 46"/>
          <p:cNvSpPr txBox="1"/>
          <p:nvPr/>
        </p:nvSpPr>
        <p:spPr>
          <a:xfrm>
            <a:off x="7916453" y="2617583"/>
            <a:ext cx="1225459" cy="707886"/>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prstClr val="black"/>
                </a:solidFill>
                <a:latin typeface="Arial Narrow" pitchFamily="34" charset="0"/>
              </a:rPr>
              <a:t>Ownership Group for the maintenance of globally agreed SDMX </a:t>
            </a:r>
            <a:r>
              <a:rPr lang="en-US" sz="1000" dirty="0" smtClean="0">
                <a:solidFill>
                  <a:prstClr val="black"/>
                </a:solidFill>
                <a:latin typeface="Arial Narrow" pitchFamily="34" charset="0"/>
              </a:rPr>
              <a:t>objects (NA &amp; BOP)</a:t>
            </a:r>
            <a:endParaRPr lang="en-US" sz="1000" dirty="0">
              <a:solidFill>
                <a:prstClr val="black"/>
              </a:solidFill>
              <a:latin typeface="Arial Narrow" pitchFamily="34" charset="0"/>
            </a:endParaRPr>
          </a:p>
        </p:txBody>
      </p:sp>
      <p:sp>
        <p:nvSpPr>
          <p:cNvPr id="79" name="Slide Number Placeholder 3"/>
          <p:cNvSpPr>
            <a:spLocks noGrp="1"/>
          </p:cNvSpPr>
          <p:nvPr>
            <p:ph type="sldNum" sz="quarter" idx="10"/>
          </p:nvPr>
        </p:nvSpPr>
        <p:spPr>
          <a:xfrm>
            <a:off x="7850761" y="6329289"/>
            <a:ext cx="1132491" cy="476250"/>
          </a:xfrm>
        </p:spPr>
        <p:txBody>
          <a:bodyPr/>
          <a:lstStyle/>
          <a:p>
            <a:pPr>
              <a:defRPr/>
            </a:pPr>
            <a:fld id="{8CD5A1A4-55D5-42A1-AE20-E6380FFAC6DA}" type="slidenum">
              <a:rPr lang="en-GB" smtClean="0"/>
              <a:pPr>
                <a:defRPr/>
              </a:pPr>
              <a:t>2</a:t>
            </a:fld>
            <a:endParaRPr lang="en-GB" dirty="0"/>
          </a:p>
        </p:txBody>
      </p:sp>
      <p:sp>
        <p:nvSpPr>
          <p:cNvPr id="83" name="TextBox 82"/>
          <p:cNvSpPr txBox="1"/>
          <p:nvPr/>
        </p:nvSpPr>
        <p:spPr>
          <a:xfrm>
            <a:off x="7551998" y="1639093"/>
            <a:ext cx="962243" cy="246221"/>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Global </a:t>
            </a:r>
            <a:r>
              <a:rPr lang="en-US" sz="1000" dirty="0" smtClean="0">
                <a:solidFill>
                  <a:prstClr val="black"/>
                </a:solidFill>
                <a:latin typeface="Arial Narrow" pitchFamily="34" charset="0"/>
              </a:rPr>
              <a:t>Registry</a:t>
            </a:r>
            <a:endParaRPr lang="en-US" sz="1000" dirty="0">
              <a:solidFill>
                <a:prstClr val="black"/>
              </a:solidFill>
              <a:latin typeface="Arial Narrow" pitchFamily="34" charset="0"/>
            </a:endParaRPr>
          </a:p>
        </p:txBody>
      </p:sp>
      <p:sp>
        <p:nvSpPr>
          <p:cNvPr id="84"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1322308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58545" y="179576"/>
            <a:ext cx="3341329" cy="801152"/>
          </a:xfrm>
        </p:spPr>
        <p:txBody>
          <a:bodyPr>
            <a:normAutofit/>
          </a:bodyPr>
          <a:lstStyle/>
          <a:p>
            <a:r>
              <a:rPr lang="en-GB" sz="3600" dirty="0" smtClean="0"/>
              <a:t>SDMX Timeline </a:t>
            </a:r>
            <a:endParaRPr lang="en-GB" sz="3600" dirty="0"/>
          </a:p>
        </p:txBody>
      </p:sp>
      <p:sp>
        <p:nvSpPr>
          <p:cNvPr id="46" name="TextBox 45"/>
          <p:cNvSpPr txBox="1"/>
          <p:nvPr/>
        </p:nvSpPr>
        <p:spPr>
          <a:xfrm>
            <a:off x="6092614" y="395284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Two permanent working groups set up:</a:t>
            </a:r>
          </a:p>
          <a:p>
            <a:pPr algn="l" fontAlgn="auto">
              <a:spcBef>
                <a:spcPts val="0"/>
              </a:spcBef>
              <a:spcAft>
                <a:spcPts val="0"/>
              </a:spcAft>
              <a:defRPr/>
            </a:pPr>
            <a:r>
              <a:rPr lang="en-US" sz="1000" dirty="0" smtClean="0">
                <a:solidFill>
                  <a:prstClr val="black"/>
                </a:solidFill>
                <a:latin typeface="Arial Narrow" pitchFamily="34" charset="0"/>
              </a:rPr>
              <a:t>TWG and SWG</a:t>
            </a:r>
            <a:endParaRPr lang="en-US" sz="900" dirty="0">
              <a:solidFill>
                <a:prstClr val="black"/>
              </a:solidFill>
              <a:latin typeface="Arial Narrow" pitchFamily="34" charset="0"/>
            </a:endParaRPr>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sp>
        <p:nvSpPr>
          <p:cNvPr id="40" name="Rectangle 39"/>
          <p:cNvSpPr/>
          <p:nvPr/>
        </p:nvSpPr>
        <p:spPr>
          <a:xfrm>
            <a:off x="5153024" y="280593"/>
            <a:ext cx="1254383" cy="432048"/>
          </a:xfrm>
          <a:prstGeom prst="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Governance</a:t>
            </a:r>
            <a:endParaRPr lang="en-GB" sz="1600" dirty="0">
              <a:solidFill>
                <a:prstClr val="black"/>
              </a:solidFill>
            </a:endParaRPr>
          </a:p>
        </p:txBody>
      </p:sp>
      <p:sp>
        <p:nvSpPr>
          <p:cNvPr id="43" name="TextBox 42"/>
          <p:cNvSpPr txBox="1"/>
          <p:nvPr/>
        </p:nvSpPr>
        <p:spPr>
          <a:xfrm>
            <a:off x="1030942" y="4234823"/>
            <a:ext cx="1225459" cy="538609"/>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SDMX Task Force established, issues </a:t>
            </a:r>
            <a:r>
              <a:rPr lang="en-US" sz="900" dirty="0">
                <a:solidFill>
                  <a:prstClr val="black"/>
                </a:solidFill>
                <a:latin typeface="Arial Narrow" pitchFamily="34" charset="0"/>
              </a:rPr>
              <a:t>“Common Statement”</a:t>
            </a:r>
          </a:p>
        </p:txBody>
      </p:sp>
      <p:sp>
        <p:nvSpPr>
          <p:cNvPr id="45" name="TextBox 44"/>
          <p:cNvSpPr txBox="1"/>
          <p:nvPr/>
        </p:nvSpPr>
        <p:spPr>
          <a:xfrm>
            <a:off x="4155332" y="407980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prstClr val="black"/>
                </a:solidFill>
                <a:latin typeface="Arial Narrow" pitchFamily="34" charset="0"/>
              </a:rPr>
              <a:t>MoU</a:t>
            </a:r>
            <a:r>
              <a:rPr lang="en-US" sz="1000" dirty="0" smtClean="0">
                <a:solidFill>
                  <a:prstClr val="black"/>
                </a:solidFill>
                <a:latin typeface="Arial Narrow" pitchFamily="34" charset="0"/>
              </a:rPr>
              <a:t> signed by Sponsors, establishes</a:t>
            </a:r>
          </a:p>
          <a:p>
            <a:pPr algn="l" fontAlgn="auto">
              <a:spcBef>
                <a:spcPts val="0"/>
              </a:spcBef>
              <a:spcAft>
                <a:spcPts val="0"/>
              </a:spcAft>
              <a:defRPr/>
            </a:pPr>
            <a:r>
              <a:rPr lang="en-US" sz="1000" dirty="0" smtClean="0">
                <a:solidFill>
                  <a:prstClr val="black"/>
                </a:solidFill>
                <a:latin typeface="Arial Narrow" pitchFamily="34" charset="0"/>
              </a:rPr>
              <a:t>SDMX Secretariat</a:t>
            </a:r>
            <a:endParaRPr lang="en-US" sz="900" dirty="0">
              <a:solidFill>
                <a:prstClr val="black"/>
              </a:solidFill>
              <a:latin typeface="Arial Narrow" pitchFamily="34" charset="0"/>
            </a:endParaRPr>
          </a:p>
        </p:txBody>
      </p:sp>
      <p:cxnSp>
        <p:nvCxnSpPr>
          <p:cNvPr id="64" name="Straight Connector 63"/>
          <p:cNvCxnSpPr>
            <a:stCxn id="58" idx="3"/>
            <a:endCxn id="60" idx="1"/>
          </p:cNvCxnSpPr>
          <p:nvPr/>
        </p:nvCxnSpPr>
        <p:spPr>
          <a:xfrm>
            <a:off x="4977669" y="1324799"/>
            <a:ext cx="54641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983000" y="280593"/>
            <a:ext cx="7985457" cy="2344511"/>
            <a:chOff x="983000" y="280593"/>
            <a:chExt cx="7985457" cy="2344511"/>
          </a:xfrm>
          <a:solidFill>
            <a:schemeClr val="accent3">
              <a:alpha val="10000"/>
            </a:schemeClr>
          </a:solidFill>
        </p:grpSpPr>
        <p:sp>
          <p:nvSpPr>
            <p:cNvPr id="42" name="Rectangle 41"/>
            <p:cNvSpPr/>
            <p:nvPr/>
          </p:nvSpPr>
          <p:spPr>
            <a:xfrm>
              <a:off x="7916453" y="280593"/>
              <a:ext cx="1052004" cy="43204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57" name="TextBox 56"/>
            <p:cNvSpPr txBox="1"/>
            <p:nvPr/>
          </p:nvSpPr>
          <p:spPr>
            <a:xfrm>
              <a:off x="983000" y="1867258"/>
              <a:ext cx="1143000" cy="400110"/>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sp>
          <p:nvSpPr>
            <p:cNvPr id="72" name="TextBox 71"/>
            <p:cNvSpPr txBox="1"/>
            <p:nvPr/>
          </p:nvSpPr>
          <p:spPr>
            <a:xfrm>
              <a:off x="3896578" y="1683345"/>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grpSp>
      <p:grpSp>
        <p:nvGrpSpPr>
          <p:cNvPr id="65" name="Group 64"/>
          <p:cNvGrpSpPr/>
          <p:nvPr/>
        </p:nvGrpSpPr>
        <p:grpSpPr>
          <a:xfrm>
            <a:off x="0" y="280593"/>
            <a:ext cx="9144000" cy="6095578"/>
            <a:chOff x="0" y="280593"/>
            <a:chExt cx="9144000" cy="6095578"/>
          </a:xfrm>
          <a:solidFill>
            <a:srgbClr val="FFC000">
              <a:alpha val="10000"/>
            </a:srgbClr>
          </a:solidFill>
        </p:grpSpPr>
        <p:sp>
          <p:nvSpPr>
            <p:cNvPr id="48" name="TextBox 47"/>
            <p:cNvSpPr txBox="1"/>
            <p:nvPr/>
          </p:nvSpPr>
          <p:spPr>
            <a:xfrm>
              <a:off x="0" y="5399088"/>
              <a:ext cx="1143000" cy="553998"/>
            </a:xfrm>
            <a:prstGeom prst="rect">
              <a:avLst/>
            </a:prstGeom>
            <a:grpFill/>
            <a:ln w="25400">
              <a:solidFill>
                <a:schemeClr val="accent3">
                  <a:shade val="50000"/>
                  <a:alpha val="10000"/>
                </a:schemeClr>
              </a:solidFill>
            </a:ln>
          </p:spPr>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 Inspired by  GESMES/TS and EDIFACT</a:t>
              </a:r>
              <a:endParaRPr lang="en-US" sz="1000" dirty="0">
                <a:solidFill>
                  <a:schemeClr val="bg1">
                    <a:lumMod val="85000"/>
                  </a:schemeClr>
                </a:solidFill>
                <a:latin typeface="Arial Narrow" pitchFamily="34" charset="0"/>
              </a:endParaRPr>
            </a:p>
          </p:txBody>
        </p:sp>
        <p:grpSp>
          <p:nvGrpSpPr>
            <p:cNvPr id="63" name="Group 62"/>
            <p:cNvGrpSpPr/>
            <p:nvPr/>
          </p:nvGrpSpPr>
          <p:grpSpPr>
            <a:xfrm>
              <a:off x="2268055" y="280593"/>
              <a:ext cx="6875945" cy="6095578"/>
              <a:chOff x="2268055" y="280593"/>
              <a:chExt cx="6875945" cy="6095578"/>
            </a:xfrm>
            <a:grpFill/>
          </p:grpSpPr>
          <p:sp>
            <p:nvSpPr>
              <p:cNvPr id="3" name="Rectangle 2"/>
              <p:cNvSpPr/>
              <p:nvPr/>
            </p:nvSpPr>
            <p:spPr>
              <a:xfrm>
                <a:off x="4195280" y="280593"/>
                <a:ext cx="958888" cy="432048"/>
              </a:xfrm>
              <a:prstGeom prst="rect">
                <a:avLst/>
              </a:prstGeom>
              <a:grpFill/>
              <a:ln>
                <a:solidFill>
                  <a:schemeClr val="accent3">
                    <a:shade val="50000"/>
                    <a:alpha val="1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Standard</a:t>
                </a:r>
                <a:endParaRPr lang="en-GB" sz="1600" dirty="0">
                  <a:solidFill>
                    <a:schemeClr val="bg1">
                      <a:lumMod val="85000"/>
                    </a:schemeClr>
                  </a:solidFill>
                </a:endParaRPr>
              </a:p>
            </p:txBody>
          </p:sp>
          <p:sp>
            <p:nvSpPr>
              <p:cNvPr id="49" name="TextBox 48"/>
              <p:cNvSpPr txBox="1"/>
              <p:nvPr/>
            </p:nvSpPr>
            <p:spPr>
              <a:xfrm>
                <a:off x="2268055" y="5347223"/>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a:t>
                </a:r>
                <a:r>
                  <a:rPr lang="en-US" sz="1000" dirty="0">
                    <a:solidFill>
                      <a:schemeClr val="bg1">
                        <a:lumMod val="85000"/>
                      </a:schemeClr>
                    </a:solidFill>
                    <a:latin typeface="Arial Narrow" pitchFamily="34" charset="0"/>
                  </a:rPr>
                  <a:t>1.0 </a:t>
                </a:r>
                <a:r>
                  <a:rPr lang="en-US" sz="1000" dirty="0" smtClean="0">
                    <a:solidFill>
                      <a:schemeClr val="bg1">
                        <a:lumMod val="85000"/>
                      </a:schemeClr>
                    </a:solidFill>
                    <a:latin typeface="Arial Narrow" pitchFamily="34" charset="0"/>
                  </a:rPr>
                  <a:t>publicly released</a:t>
                </a:r>
                <a:endParaRPr lang="en-US" sz="1000" dirty="0">
                  <a:solidFill>
                    <a:schemeClr val="bg1">
                      <a:lumMod val="85000"/>
                    </a:schemeClr>
                  </a:solidFill>
                  <a:latin typeface="Arial Narrow" pitchFamily="34" charset="0"/>
                </a:endParaRPr>
              </a:p>
            </p:txBody>
          </p:sp>
          <p:sp>
            <p:nvSpPr>
              <p:cNvPr id="50" name="TextBox 49"/>
              <p:cNvSpPr txBox="1"/>
              <p:nvPr/>
            </p:nvSpPr>
            <p:spPr>
              <a:xfrm>
                <a:off x="6985470" y="5820705"/>
                <a:ext cx="12283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2.1 accepted as  an ISO standard</a:t>
                </a:r>
                <a:endParaRPr lang="en-US" sz="1000" dirty="0">
                  <a:solidFill>
                    <a:schemeClr val="bg1">
                      <a:lumMod val="85000"/>
                    </a:schemeClr>
                  </a:solidFill>
                  <a:latin typeface="Arial Narrow" pitchFamily="34" charset="0"/>
                </a:endParaRPr>
              </a:p>
            </p:txBody>
          </p:sp>
          <p:sp>
            <p:nvSpPr>
              <p:cNvPr id="51" name="TextBox 50"/>
              <p:cNvSpPr txBox="1"/>
              <p:nvPr/>
            </p:nvSpPr>
            <p:spPr>
              <a:xfrm>
                <a:off x="3531724" y="5348114"/>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2.0 publicly released</a:t>
                </a:r>
                <a:endParaRPr lang="en-US" sz="1000" dirty="0">
                  <a:solidFill>
                    <a:schemeClr val="bg1">
                      <a:lumMod val="85000"/>
                    </a:schemeClr>
                  </a:solidFill>
                  <a:latin typeface="Arial Narrow" pitchFamily="34" charset="0"/>
                </a:endParaRPr>
              </a:p>
            </p:txBody>
          </p:sp>
          <p:sp>
            <p:nvSpPr>
              <p:cNvPr id="52" name="TextBox 51"/>
              <p:cNvSpPr txBox="1"/>
              <p:nvPr/>
            </p:nvSpPr>
            <p:spPr>
              <a:xfrm>
                <a:off x="6244149" y="5360881"/>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2.1 publicly released</a:t>
                </a:r>
                <a:endParaRPr lang="en-US" sz="1000" dirty="0">
                  <a:solidFill>
                    <a:schemeClr val="bg1">
                      <a:lumMod val="85000"/>
                    </a:schemeClr>
                  </a:solidFill>
                  <a:latin typeface="Arial Narrow" pitchFamily="34" charset="0"/>
                </a:endParaRPr>
              </a:p>
            </p:txBody>
          </p:sp>
          <p:sp>
            <p:nvSpPr>
              <p:cNvPr id="53" name="TextBox 52"/>
              <p:cNvSpPr txBox="1"/>
              <p:nvPr/>
            </p:nvSpPr>
            <p:spPr>
              <a:xfrm>
                <a:off x="3106706" y="5822173"/>
                <a:ext cx="1228300"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1.0 accepted as ISO technical specification</a:t>
                </a:r>
                <a:endParaRPr lang="en-US" sz="1000" dirty="0">
                  <a:solidFill>
                    <a:schemeClr val="bg1">
                      <a:lumMod val="85000"/>
                    </a:schemeClr>
                  </a:solidFill>
                  <a:latin typeface="Arial Narrow" pitchFamily="34" charset="0"/>
                </a:endParaRPr>
              </a:p>
            </p:txBody>
          </p:sp>
          <p:sp>
            <p:nvSpPr>
              <p:cNvPr id="54" name="TextBox 53"/>
              <p:cNvSpPr txBox="1"/>
              <p:nvPr/>
            </p:nvSpPr>
            <p:spPr>
              <a:xfrm>
                <a:off x="7636167" y="5360881"/>
                <a:ext cx="1046457"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SDMX-JSON </a:t>
                </a:r>
              </a:p>
              <a:p>
                <a:pPr algn="l" fontAlgn="auto">
                  <a:spcBef>
                    <a:spcPts val="0"/>
                  </a:spcBef>
                  <a:spcAft>
                    <a:spcPts val="0"/>
                  </a:spcAft>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syntax provided</a:t>
                </a:r>
                <a:endParaRPr lang="en-US" sz="1000" dirty="0">
                  <a:solidFill>
                    <a:schemeClr val="bg1">
                      <a:lumMod val="85000"/>
                    </a:schemeClr>
                  </a:solidFill>
                  <a:latin typeface="Arial Narrow" pitchFamily="34" charset="0"/>
                </a:endParaRPr>
              </a:p>
            </p:txBody>
          </p:sp>
          <p:sp>
            <p:nvSpPr>
              <p:cNvPr id="55" name="TextBox 54"/>
              <p:cNvSpPr txBox="1"/>
              <p:nvPr/>
            </p:nvSpPr>
            <p:spPr>
              <a:xfrm>
                <a:off x="8260874" y="5822173"/>
                <a:ext cx="883126"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Validation Transformation Language 1.0</a:t>
                </a:r>
                <a:endParaRPr lang="en-US" sz="1000" dirty="0">
                  <a:solidFill>
                    <a:schemeClr val="bg1">
                      <a:lumMod val="85000"/>
                    </a:schemeClr>
                  </a:solidFill>
                  <a:latin typeface="Arial Narrow" pitchFamily="34" charset="0"/>
                </a:endParaRPr>
              </a:p>
            </p:txBody>
          </p:sp>
          <p:sp>
            <p:nvSpPr>
              <p:cNvPr id="74" name="TextBox 73"/>
              <p:cNvSpPr txBox="1"/>
              <p:nvPr/>
            </p:nvSpPr>
            <p:spPr>
              <a:xfrm>
                <a:off x="4237320" y="4829806"/>
                <a:ext cx="1036388" cy="40005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Content Oriented </a:t>
                </a:r>
                <a:r>
                  <a:rPr lang="en-US" sz="1000" dirty="0" smtClean="0">
                    <a:solidFill>
                      <a:schemeClr val="bg1">
                        <a:lumMod val="85000"/>
                      </a:schemeClr>
                    </a:solidFill>
                    <a:latin typeface="Arial Narrow" pitchFamily="34" charset="0"/>
                  </a:rPr>
                  <a:t>Guidelines</a:t>
                </a:r>
                <a:endParaRPr lang="en-US" sz="1000" dirty="0">
                  <a:solidFill>
                    <a:schemeClr val="bg1">
                      <a:lumMod val="85000"/>
                    </a:schemeClr>
                  </a:solidFill>
                  <a:latin typeface="Arial Narrow" pitchFamily="34" charset="0"/>
                </a:endParaRPr>
              </a:p>
            </p:txBody>
          </p:sp>
          <p:sp>
            <p:nvSpPr>
              <p:cNvPr id="75" name="TextBox 74"/>
              <p:cNvSpPr txBox="1"/>
              <p:nvPr/>
            </p:nvSpPr>
            <p:spPr>
              <a:xfrm>
                <a:off x="2938173" y="4829806"/>
                <a:ext cx="1243663"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code-lists</a:t>
                </a:r>
                <a:endParaRPr lang="en-US" sz="1000" dirty="0">
                  <a:solidFill>
                    <a:schemeClr val="bg1">
                      <a:lumMod val="85000"/>
                    </a:schemeClr>
                  </a:solidFill>
                  <a:latin typeface="Arial Narrow" pitchFamily="34" charset="0"/>
                </a:endParaRPr>
              </a:p>
            </p:txBody>
          </p:sp>
          <p:sp>
            <p:nvSpPr>
              <p:cNvPr id="77" name="TextBox 76"/>
              <p:cNvSpPr txBox="1"/>
              <p:nvPr/>
            </p:nvSpPr>
            <p:spPr>
              <a:xfrm>
                <a:off x="7012243" y="4829746"/>
                <a:ext cx="877436"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DSDs</a:t>
                </a:r>
                <a:endParaRPr lang="en-US" sz="1000" dirty="0">
                  <a:solidFill>
                    <a:schemeClr val="bg1">
                      <a:lumMod val="85000"/>
                    </a:schemeClr>
                  </a:solidFill>
                  <a:latin typeface="Arial Narrow" pitchFamily="34" charset="0"/>
                </a:endParaRPr>
              </a:p>
            </p:txBody>
          </p:sp>
          <p:sp>
            <p:nvSpPr>
              <p:cNvPr id="78" name="TextBox 77"/>
              <p:cNvSpPr txBox="1"/>
              <p:nvPr/>
            </p:nvSpPr>
            <p:spPr>
              <a:xfrm>
                <a:off x="7916454" y="4829746"/>
                <a:ext cx="1138730"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Modeling a domain for exchange</a:t>
                </a:r>
                <a:endParaRPr lang="en-US" sz="1000" dirty="0">
                  <a:solidFill>
                    <a:schemeClr val="bg1">
                      <a:lumMod val="85000"/>
                    </a:schemeClr>
                  </a:solidFill>
                  <a:latin typeface="Arial Narrow" pitchFamily="34" charset="0"/>
                </a:endParaRPr>
              </a:p>
            </p:txBody>
          </p:sp>
        </p:grpSp>
      </p:grpSp>
      <p:grpSp>
        <p:nvGrpSpPr>
          <p:cNvPr id="56" name="Group 55"/>
          <p:cNvGrpSpPr/>
          <p:nvPr/>
        </p:nvGrpSpPr>
        <p:grpSpPr>
          <a:xfrm>
            <a:off x="1643672" y="280593"/>
            <a:ext cx="7395379" cy="3166765"/>
            <a:chOff x="1643672" y="280593"/>
            <a:chExt cx="7395379" cy="3166765"/>
          </a:xfrm>
          <a:solidFill>
            <a:schemeClr val="accent1">
              <a:lumMod val="40000"/>
              <a:lumOff val="60000"/>
              <a:alpha val="10000"/>
            </a:schemeClr>
          </a:solidFill>
        </p:grpSpPr>
        <p:sp>
          <p:nvSpPr>
            <p:cNvPr id="82" name="Isosceles Triangle 81"/>
            <p:cNvSpPr/>
            <p:nvPr/>
          </p:nvSpPr>
          <p:spPr>
            <a:xfrm>
              <a:off x="1643672" y="2067313"/>
              <a:ext cx="7395379" cy="1380045"/>
            </a:xfrm>
            <a:prstGeom prst="triangle">
              <a:avLst>
                <a:gd name="adj" fmla="val 100000"/>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Increasingly complex toolboxes </a:t>
              </a:r>
              <a:r>
                <a:rPr lang="en-US" sz="1100" dirty="0" smtClean="0">
                  <a:solidFill>
                    <a:schemeClr val="bg1">
                      <a:lumMod val="85000"/>
                    </a:schemeClr>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schemeClr val="bg1">
                      <a:lumMod val="85000"/>
                    </a:schemeClr>
                  </a:solidFill>
                  <a:latin typeface="Arial Narrow" pitchFamily="34" charset="0"/>
                </a:rPr>
                <a:t>National capacities started </a:t>
              </a:r>
              <a:r>
                <a:rPr lang="en-US" sz="1100" dirty="0">
                  <a:solidFill>
                    <a:schemeClr val="bg1">
                      <a:lumMod val="85000"/>
                    </a:schemeClr>
                  </a:solidFill>
                  <a:latin typeface="Arial Narrow" pitchFamily="34" charset="0"/>
                </a:rPr>
                <a:t>to develop </a:t>
              </a:r>
              <a:endParaRPr lang="en-GB" dirty="0">
                <a:solidFill>
                  <a:schemeClr val="bg1">
                    <a:lumMod val="85000"/>
                  </a:schemeClr>
                </a:solidFill>
              </a:endParaRPr>
            </a:p>
          </p:txBody>
        </p:sp>
        <p:sp>
          <p:nvSpPr>
            <p:cNvPr id="41" name="Rectangle 40"/>
            <p:cNvSpPr/>
            <p:nvPr/>
          </p:nvSpPr>
          <p:spPr>
            <a:xfrm>
              <a:off x="6406263" y="280593"/>
              <a:ext cx="1511334" cy="432048"/>
            </a:xfrm>
            <a:prstGeom prst="rect">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Implementation</a:t>
              </a:r>
              <a:endParaRPr lang="en-GB" sz="1600" dirty="0">
                <a:solidFill>
                  <a:schemeClr val="bg1">
                    <a:lumMod val="85000"/>
                  </a:schemeClr>
                </a:solidFill>
              </a:endParaRPr>
            </a:p>
          </p:txBody>
        </p:sp>
        <p:sp>
          <p:nvSpPr>
            <p:cNvPr id="73" name="TextBox 72"/>
            <p:cNvSpPr txBox="1"/>
            <p:nvPr/>
          </p:nvSpPr>
          <p:spPr>
            <a:xfrm>
              <a:off x="3275443" y="2911224"/>
              <a:ext cx="938035"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Joint external debt </a:t>
              </a:r>
              <a:r>
                <a:rPr lang="en-US" sz="1000" dirty="0" smtClean="0">
                  <a:solidFill>
                    <a:schemeClr val="bg1">
                      <a:lumMod val="85000"/>
                    </a:schemeClr>
                  </a:solidFill>
                  <a:latin typeface="Arial Narrow" pitchFamily="34" charset="0"/>
                </a:rPr>
                <a:t>hub</a:t>
              </a:r>
              <a:endParaRPr lang="en-US" sz="1000" dirty="0">
                <a:solidFill>
                  <a:schemeClr val="bg1">
                    <a:lumMod val="85000"/>
                  </a:schemeClr>
                </a:solidFill>
                <a:latin typeface="Arial Narrow" pitchFamily="34" charset="0"/>
              </a:endParaRPr>
            </a:p>
          </p:txBody>
        </p:sp>
        <p:sp>
          <p:nvSpPr>
            <p:cNvPr id="80" name="TextBox 79"/>
            <p:cNvSpPr txBox="1"/>
            <p:nvPr/>
          </p:nvSpPr>
          <p:spPr>
            <a:xfrm>
              <a:off x="7051159" y="2138344"/>
              <a:ext cx="799603"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Global DSDs for NA, BOP, FDI</a:t>
              </a:r>
              <a:endParaRPr lang="en-US" sz="1000" dirty="0">
                <a:solidFill>
                  <a:schemeClr val="bg1">
                    <a:lumMod val="85000"/>
                  </a:schemeClr>
                </a:solidFill>
                <a:latin typeface="Arial Narrow" pitchFamily="34" charset="0"/>
              </a:endParaRPr>
            </a:p>
          </p:txBody>
        </p:sp>
        <p:sp>
          <p:nvSpPr>
            <p:cNvPr id="81" name="TextBox 80"/>
            <p:cNvSpPr txBox="1"/>
            <p:nvPr/>
          </p:nvSpPr>
          <p:spPr>
            <a:xfrm>
              <a:off x="7889679" y="1960344"/>
              <a:ext cx="1053918"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Task Force for International Data Co-operation</a:t>
              </a:r>
              <a:endParaRPr lang="en-US" sz="1000" dirty="0">
                <a:solidFill>
                  <a:schemeClr val="bg1">
                    <a:lumMod val="85000"/>
                  </a:schemeClr>
                </a:solidFill>
                <a:latin typeface="Arial Narrow" pitchFamily="34" charset="0"/>
              </a:endParaRPr>
            </a:p>
          </p:txBody>
        </p:sp>
      </p:grpSp>
      <p:sp>
        <p:nvSpPr>
          <p:cNvPr id="47" name="TextBox 46"/>
          <p:cNvSpPr txBox="1"/>
          <p:nvPr/>
        </p:nvSpPr>
        <p:spPr>
          <a:xfrm>
            <a:off x="7916453" y="2617583"/>
            <a:ext cx="1225459" cy="707886"/>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prstClr val="black"/>
                </a:solidFill>
                <a:latin typeface="Arial Narrow" pitchFamily="34" charset="0"/>
              </a:rPr>
              <a:t>Ownership Group for the maintenance of globally agreed SDMX objects (NA &amp; BOP)</a:t>
            </a:r>
            <a:endParaRPr lang="en-US" sz="1000" dirty="0">
              <a:solidFill>
                <a:prstClr val="black"/>
              </a:solidFill>
              <a:latin typeface="Arial Narrow" pitchFamily="34" charset="0"/>
            </a:endParaRPr>
          </a:p>
        </p:txBody>
      </p:sp>
      <p:sp>
        <p:nvSpPr>
          <p:cNvPr id="83" name="Slide Number Placeholder 3"/>
          <p:cNvSpPr>
            <a:spLocks noGrp="1"/>
          </p:cNvSpPr>
          <p:nvPr>
            <p:ph type="sldNum" sz="quarter" idx="10"/>
          </p:nvPr>
        </p:nvSpPr>
        <p:spPr>
          <a:xfrm>
            <a:off x="7749988" y="6245225"/>
            <a:ext cx="936811" cy="476250"/>
          </a:xfrm>
        </p:spPr>
        <p:txBody>
          <a:bodyPr/>
          <a:lstStyle/>
          <a:p>
            <a:pPr>
              <a:defRPr/>
            </a:pPr>
            <a:fld id="{8CD5A1A4-55D5-42A1-AE20-E6380FFAC6DA}" type="slidenum">
              <a:rPr lang="en-GB" smtClean="0"/>
              <a:pPr>
                <a:defRPr/>
              </a:pPr>
              <a:t>3</a:t>
            </a:fld>
            <a:endParaRPr lang="en-GB" dirty="0"/>
          </a:p>
        </p:txBody>
      </p:sp>
      <p:sp>
        <p:nvSpPr>
          <p:cNvPr id="84"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169969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0558" y="116632"/>
            <a:ext cx="3024642" cy="533400"/>
          </a:xfrm>
        </p:spPr>
        <p:txBody>
          <a:bodyPr/>
          <a:lstStyle/>
          <a:p>
            <a:r>
              <a:rPr lang="en-GB" dirty="0" smtClean="0"/>
              <a:t>SDMX Organisation</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95328177"/>
              </p:ext>
            </p:extLst>
          </p:nvPr>
        </p:nvGraphicFramePr>
        <p:xfrm>
          <a:off x="4067944" y="260648"/>
          <a:ext cx="4906888" cy="58531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 Placeholder 3"/>
          <p:cNvSpPr>
            <a:spLocks noGrp="1"/>
          </p:cNvSpPr>
          <p:nvPr>
            <p:ph type="body" sz="half" idx="2"/>
          </p:nvPr>
        </p:nvSpPr>
        <p:spPr>
          <a:xfrm>
            <a:off x="304800" y="838200"/>
            <a:ext cx="3763144" cy="5183088"/>
          </a:xfrm>
        </p:spPr>
        <p:txBody>
          <a:bodyPr/>
          <a:lstStyle/>
          <a:p>
            <a:pPr marL="179388" indent="-179388">
              <a:buFont typeface="Arial" pitchFamily="34" charset="0"/>
              <a:buChar char="•"/>
            </a:pPr>
            <a:r>
              <a:rPr lang="en-GB" sz="1800" dirty="0" smtClean="0"/>
              <a:t>Sponsors</a:t>
            </a:r>
          </a:p>
          <a:p>
            <a:pPr marL="350838" lvl="1"/>
            <a:r>
              <a:rPr lang="en-GB" dirty="0" smtClean="0"/>
              <a:t>Governance</a:t>
            </a:r>
          </a:p>
          <a:p>
            <a:pPr marL="350838" lvl="1"/>
            <a:r>
              <a:rPr lang="en-GB" dirty="0" smtClean="0"/>
              <a:t>Strategic Guidance</a:t>
            </a:r>
          </a:p>
          <a:p>
            <a:pPr marL="350838" lvl="1"/>
            <a:r>
              <a:rPr lang="en-GB" dirty="0" smtClean="0"/>
              <a:t>Action Plan</a:t>
            </a:r>
          </a:p>
          <a:p>
            <a:pPr marL="179388" indent="-179388">
              <a:buFont typeface="Arial" pitchFamily="34" charset="0"/>
              <a:buChar char="•"/>
            </a:pPr>
            <a:r>
              <a:rPr lang="en-GB" sz="1800" dirty="0" smtClean="0"/>
              <a:t>Secretariat</a:t>
            </a:r>
          </a:p>
          <a:p>
            <a:pPr marL="350838" lvl="1"/>
            <a:r>
              <a:rPr lang="en-GB" dirty="0" smtClean="0"/>
              <a:t>Operational level</a:t>
            </a:r>
          </a:p>
          <a:p>
            <a:pPr marL="350838" lvl="1"/>
            <a:r>
              <a:rPr lang="en-GB" dirty="0" smtClean="0"/>
              <a:t>O</a:t>
            </a:r>
            <a:r>
              <a:rPr lang="en-GB" dirty="0" smtClean="0"/>
              <a:t>rganisation</a:t>
            </a:r>
            <a:r>
              <a:rPr lang="en-GB" dirty="0" smtClean="0"/>
              <a:t>, technical, and statistical activities</a:t>
            </a:r>
          </a:p>
          <a:p>
            <a:pPr marL="179388" indent="-179388">
              <a:buFont typeface="Arial" pitchFamily="34" charset="0"/>
              <a:buChar char="•"/>
            </a:pPr>
            <a:r>
              <a:rPr lang="en-GB" sz="1800" dirty="0" smtClean="0"/>
              <a:t>Statistical Working Group (SWG)</a:t>
            </a:r>
          </a:p>
          <a:p>
            <a:pPr marL="355600" lvl="1"/>
            <a:r>
              <a:rPr lang="en-GB" dirty="0" smtClean="0"/>
              <a:t>Maintenance of Content-Oriented Guidelines and related statistical issues</a:t>
            </a:r>
          </a:p>
          <a:p>
            <a:pPr marL="179388" indent="-179388">
              <a:buFont typeface="Arial" pitchFamily="34" charset="0"/>
              <a:buChar char="•"/>
            </a:pPr>
            <a:r>
              <a:rPr lang="en-GB" sz="1800" dirty="0" smtClean="0"/>
              <a:t>Technical Working Group (TWG) </a:t>
            </a:r>
          </a:p>
          <a:p>
            <a:pPr marL="350838" lvl="1"/>
            <a:r>
              <a:rPr lang="en-GB" dirty="0" smtClean="0"/>
              <a:t>Improving and extending SDMX Technical Standards</a:t>
            </a:r>
          </a:p>
          <a:p>
            <a:pPr marL="350838" lvl="1"/>
            <a:r>
              <a:rPr lang="en-GB" dirty="0" smtClean="0"/>
              <a:t>Oversees a set of SDMX reference </a:t>
            </a:r>
            <a:r>
              <a:rPr lang="en-GB" dirty="0" smtClean="0"/>
              <a:t>tools</a:t>
            </a:r>
          </a:p>
          <a:p>
            <a:pPr marL="179388" indent="-285750">
              <a:buFont typeface="Arial" panose="020B0604020202020204" pitchFamily="34" charset="0"/>
              <a:buChar char="•"/>
            </a:pPr>
            <a:r>
              <a:rPr lang="en-GB" sz="1600" dirty="0"/>
              <a:t>Ownership Group for </a:t>
            </a:r>
            <a:r>
              <a:rPr lang="en-GB" sz="1600" dirty="0" smtClean="0"/>
              <a:t>Macro-economic </a:t>
            </a:r>
            <a:r>
              <a:rPr lang="en-GB" sz="1600" dirty="0"/>
              <a:t>Statistics (OG MES)</a:t>
            </a:r>
          </a:p>
          <a:p>
            <a:pPr marL="350838" lvl="1"/>
            <a:r>
              <a:rPr lang="en-GB" dirty="0" smtClean="0"/>
              <a:t>Maintains globally agreed artefacts for NA, </a:t>
            </a:r>
            <a:r>
              <a:rPr lang="en-GB" dirty="0" err="1" smtClean="0"/>
              <a:t>BoP</a:t>
            </a:r>
            <a:r>
              <a:rPr lang="en-GB" dirty="0" smtClean="0"/>
              <a:t>, FDI &amp; GFS</a:t>
            </a:r>
          </a:p>
          <a:p>
            <a:pPr marL="350838" lvl="1"/>
            <a:r>
              <a:rPr lang="en-GB" dirty="0" smtClean="0"/>
              <a:t>Expected to have the same role for global artefacts in other macroeconomic statistics domains in the future</a:t>
            </a:r>
            <a:endParaRPr lang="en-GB" dirty="0"/>
          </a:p>
        </p:txBody>
      </p:sp>
      <p:sp>
        <p:nvSpPr>
          <p:cNvPr id="3" name="Slide Number Placeholder 2"/>
          <p:cNvSpPr>
            <a:spLocks noGrp="1"/>
          </p:cNvSpPr>
          <p:nvPr>
            <p:ph type="sldNum" sz="quarter" idx="12"/>
          </p:nvPr>
        </p:nvSpPr>
        <p:spPr>
          <a:xfrm>
            <a:off x="7812360" y="6340185"/>
            <a:ext cx="874440" cy="268139"/>
          </a:xfrm>
        </p:spPr>
        <p:txBody>
          <a:bodyPr/>
          <a:lstStyle/>
          <a:p>
            <a:pPr>
              <a:defRPr/>
            </a:pPr>
            <a:fld id="{8CD5A1A4-55D5-42A1-AE20-E6380FFAC6DA}" type="slidenum">
              <a:rPr lang="en-GB" sz="1200" smtClean="0">
                <a:solidFill>
                  <a:schemeClr val="bg1">
                    <a:lumMod val="50000"/>
                  </a:schemeClr>
                </a:solidFill>
              </a:rPr>
              <a:pPr>
                <a:defRPr/>
              </a:pPr>
              <a:t>4</a:t>
            </a:fld>
            <a:endParaRPr lang="en-GB" sz="1200" dirty="0">
              <a:solidFill>
                <a:schemeClr val="bg1">
                  <a:lumMod val="50000"/>
                </a:schemeClr>
              </a:solidFill>
            </a:endParaRPr>
          </a:p>
        </p:txBody>
      </p:sp>
      <p:sp>
        <p:nvSpPr>
          <p:cNvPr id="7" name="Footer Placeholder 5"/>
          <p:cNvSpPr txBox="1">
            <a:spLocks/>
          </p:cNvSpPr>
          <p:nvPr/>
        </p:nvSpPr>
        <p:spPr>
          <a:xfrm>
            <a:off x="2343158" y="6453336"/>
            <a:ext cx="5011811" cy="288032"/>
          </a:xfrm>
          <a:prstGeom prst="rect">
            <a:avLst/>
          </a:prstGeom>
        </p:spPr>
        <p:txBody>
          <a:bodyPr vert="horz" lIns="91440" tIns="45720" rIns="91440" bIns="45720" rtlCol="0" anchor="ctr"/>
          <a:lstStyle>
            <a:defPPr>
              <a:defRPr lang="en-GB"/>
            </a:defPPr>
            <a:lvl1pPr algn="r" rtl="0" fontAlgn="base">
              <a:spcBef>
                <a:spcPct val="0"/>
              </a:spcBef>
              <a:spcAft>
                <a:spcPct val="0"/>
              </a:spcAft>
              <a:defRPr sz="1200" kern="1200">
                <a:solidFill>
                  <a:schemeClr val="tx1">
                    <a:tint val="75000"/>
                  </a:schemeClr>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dirty="0" smtClean="0">
                <a:ln>
                  <a:noFill/>
                </a:ln>
                <a:solidFill>
                  <a:prstClr val="black">
                    <a:tint val="75000"/>
                  </a:prstClr>
                </a:solidFill>
                <a:effectLst/>
                <a:uLnTx/>
                <a:uFillTx/>
                <a:latin typeface="Arial" charset="0"/>
                <a:ea typeface="+mn-ea"/>
                <a:cs typeface="+mn-cs"/>
              </a:rPr>
              <a:t>SDMX Global Conference, Bangkok, </a:t>
            </a:r>
            <a:r>
              <a:rPr kumimoji="0" lang="en-US" sz="1200" b="0" i="0" u="none" strike="noStrike" kern="1200" cap="none" spc="0" normalizeH="0" baseline="0" noProof="0" dirty="0" smtClean="0">
                <a:ln>
                  <a:noFill/>
                </a:ln>
                <a:solidFill>
                  <a:prstClr val="black">
                    <a:tint val="75000"/>
                  </a:prstClr>
                </a:solidFill>
                <a:effectLst/>
                <a:uLnTx/>
                <a:uFillTx/>
                <a:latin typeface="Arial" charset="0"/>
                <a:ea typeface="+mn-ea"/>
                <a:cs typeface="+mn-cs"/>
              </a:rPr>
              <a:t>28-30 September 2015</a:t>
            </a:r>
            <a:endParaRPr kumimoji="0" lang="en-GB" sz="1200" b="0" i="0" u="none" strike="noStrike" kern="1200" cap="none" spc="0" normalizeH="0" baseline="0" noProof="0" dirty="0" smtClean="0">
              <a:ln>
                <a:noFill/>
              </a:ln>
              <a:solidFill>
                <a:prstClr val="black">
                  <a:tint val="75000"/>
                </a:prstClr>
              </a:solidFill>
              <a:effectLst/>
              <a:uLnTx/>
              <a:uFillTx/>
              <a:latin typeface="Arial" charset="0"/>
              <a:ea typeface="+mn-ea"/>
              <a:cs typeface="+mn-cs"/>
            </a:endParaRPr>
          </a:p>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prstClr val="black">
                  <a:tint val="75000"/>
                </a:prstClr>
              </a:solidFill>
              <a:effectLst/>
              <a:uLnTx/>
              <a:uFillTx/>
              <a:latin typeface="Arial" charset="0"/>
              <a:ea typeface="+mn-ea"/>
              <a:cs typeface="+mn-cs"/>
            </a:endParaRPr>
          </a:p>
        </p:txBody>
      </p:sp>
    </p:spTree>
    <p:extLst>
      <p:ext uri="{BB962C8B-B14F-4D97-AF65-F5344CB8AC3E}">
        <p14:creationId xmlns:p14="http://schemas.microsoft.com/office/powerpoint/2010/main" val="1646083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55249" y="280593"/>
            <a:ext cx="3341329" cy="801152"/>
          </a:xfrm>
        </p:spPr>
        <p:txBody>
          <a:bodyPr>
            <a:normAutofit/>
          </a:bodyPr>
          <a:lstStyle/>
          <a:p>
            <a:r>
              <a:rPr lang="en-GB" sz="3600" dirty="0" smtClean="0"/>
              <a:t>SDMX Timeline </a:t>
            </a:r>
            <a:endParaRPr lang="en-GB" sz="3600" dirty="0"/>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cxnSp>
        <p:nvCxnSpPr>
          <p:cNvPr id="64" name="Straight Connector 63"/>
          <p:cNvCxnSpPr>
            <a:stCxn id="58" idx="3"/>
            <a:endCxn id="60" idx="1"/>
          </p:cNvCxnSpPr>
          <p:nvPr/>
        </p:nvCxnSpPr>
        <p:spPr>
          <a:xfrm>
            <a:off x="4977669" y="1324799"/>
            <a:ext cx="54641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983000" y="280593"/>
            <a:ext cx="7985457" cy="2344511"/>
            <a:chOff x="983000" y="280593"/>
            <a:chExt cx="7985457" cy="2344511"/>
          </a:xfrm>
          <a:solidFill>
            <a:schemeClr val="accent3">
              <a:alpha val="10000"/>
            </a:schemeClr>
          </a:solidFill>
        </p:grpSpPr>
        <p:sp>
          <p:nvSpPr>
            <p:cNvPr id="42" name="Rectangle 41"/>
            <p:cNvSpPr/>
            <p:nvPr/>
          </p:nvSpPr>
          <p:spPr>
            <a:xfrm>
              <a:off x="7916453" y="280593"/>
              <a:ext cx="1052004" cy="43204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57" name="TextBox 56"/>
            <p:cNvSpPr txBox="1"/>
            <p:nvPr/>
          </p:nvSpPr>
          <p:spPr>
            <a:xfrm>
              <a:off x="983000" y="1867258"/>
              <a:ext cx="1143000" cy="400110"/>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sp>
          <p:nvSpPr>
            <p:cNvPr id="72" name="TextBox 71"/>
            <p:cNvSpPr txBox="1"/>
            <p:nvPr/>
          </p:nvSpPr>
          <p:spPr>
            <a:xfrm>
              <a:off x="3896578" y="1683345"/>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grpSp>
      <p:grpSp>
        <p:nvGrpSpPr>
          <p:cNvPr id="65" name="Group 64"/>
          <p:cNvGrpSpPr/>
          <p:nvPr/>
        </p:nvGrpSpPr>
        <p:grpSpPr>
          <a:xfrm>
            <a:off x="0" y="280593"/>
            <a:ext cx="9144000" cy="6095578"/>
            <a:chOff x="0" y="280593"/>
            <a:chExt cx="9144000" cy="6095578"/>
          </a:xfrm>
          <a:solidFill>
            <a:srgbClr val="FFC000"/>
          </a:solidFill>
        </p:grpSpPr>
        <p:sp>
          <p:nvSpPr>
            <p:cNvPr id="48" name="TextBox 47"/>
            <p:cNvSpPr txBox="1"/>
            <p:nvPr/>
          </p:nvSpPr>
          <p:spPr>
            <a:xfrm>
              <a:off x="0" y="5399088"/>
              <a:ext cx="1143000" cy="553998"/>
            </a:xfrm>
            <a:prstGeom prst="rect">
              <a:avLst/>
            </a:prstGeom>
            <a:grpFill/>
            <a:ln w="25400">
              <a:solidFill>
                <a:schemeClr val="accent3">
                  <a:shade val="50000"/>
                </a:schemeClr>
              </a:solidFill>
            </a:ln>
          </p:spPr>
          <p:txBody>
            <a:bodyPr>
              <a:spAutoFit/>
            </a:bodyPr>
            <a:lstStyle/>
            <a:p>
              <a:pPr algn="l" fontAlgn="auto">
                <a:spcBef>
                  <a:spcPts val="0"/>
                </a:spcBef>
                <a:spcAft>
                  <a:spcPts val="0"/>
                </a:spcAft>
                <a:buFont typeface="Arial" pitchFamily="34" charset="0"/>
                <a:buChar char="•"/>
                <a:defRPr/>
              </a:pPr>
              <a:r>
                <a:rPr lang="en-US" sz="1000" dirty="0">
                  <a:latin typeface="Arial Narrow" pitchFamily="34" charset="0"/>
                </a:rPr>
                <a:t> </a:t>
              </a:r>
              <a:r>
                <a:rPr lang="en-US" sz="1000" dirty="0" smtClean="0">
                  <a:latin typeface="Arial Narrow" pitchFamily="34" charset="0"/>
                </a:rPr>
                <a:t> Inspired by  GESMES/TS and EDIFACT</a:t>
              </a:r>
              <a:endParaRPr lang="en-US" sz="1000" dirty="0">
                <a:latin typeface="Arial Narrow" pitchFamily="34" charset="0"/>
              </a:endParaRPr>
            </a:p>
          </p:txBody>
        </p:sp>
        <p:grpSp>
          <p:nvGrpSpPr>
            <p:cNvPr id="63" name="Group 62"/>
            <p:cNvGrpSpPr/>
            <p:nvPr/>
          </p:nvGrpSpPr>
          <p:grpSpPr>
            <a:xfrm>
              <a:off x="2268055" y="280593"/>
              <a:ext cx="6875945" cy="6095578"/>
              <a:chOff x="2268055" y="280593"/>
              <a:chExt cx="6875945" cy="6095578"/>
            </a:xfrm>
            <a:grpFill/>
          </p:grpSpPr>
          <p:sp>
            <p:nvSpPr>
              <p:cNvPr id="3" name="Rectangle 2"/>
              <p:cNvSpPr/>
              <p:nvPr/>
            </p:nvSpPr>
            <p:spPr>
              <a:xfrm>
                <a:off x="4195280" y="280593"/>
                <a:ext cx="958888" cy="432048"/>
              </a:xfrm>
              <a:prstGeom prst="rect">
                <a:avLst/>
              </a:prstGeom>
              <a:grpFill/>
              <a:ln>
                <a:solidFill>
                  <a:schemeClr val="accent3">
                    <a:shade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schemeClr val="tx1"/>
                    </a:solidFill>
                  </a:rPr>
                  <a:t>Standard</a:t>
                </a:r>
                <a:endParaRPr lang="en-GB" sz="1600" dirty="0">
                  <a:solidFill>
                    <a:schemeClr val="tx1"/>
                  </a:solidFill>
                </a:endParaRPr>
              </a:p>
            </p:txBody>
          </p:sp>
          <p:sp>
            <p:nvSpPr>
              <p:cNvPr id="49" name="TextBox 48"/>
              <p:cNvSpPr txBox="1"/>
              <p:nvPr/>
            </p:nvSpPr>
            <p:spPr>
              <a:xfrm>
                <a:off x="2268055" y="5347223"/>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a:t>
                </a:r>
                <a:r>
                  <a:rPr lang="en-US" sz="1000" dirty="0">
                    <a:solidFill>
                      <a:schemeClr val="tx1"/>
                    </a:solidFill>
                    <a:latin typeface="Arial Narrow" pitchFamily="34" charset="0"/>
                  </a:rPr>
                  <a:t>1.0 </a:t>
                </a:r>
                <a:r>
                  <a:rPr lang="en-US" sz="1000" dirty="0" smtClean="0">
                    <a:solidFill>
                      <a:schemeClr val="tx1"/>
                    </a:solidFill>
                    <a:latin typeface="Arial Narrow" pitchFamily="34" charset="0"/>
                  </a:rPr>
                  <a:t>publicly released</a:t>
                </a:r>
                <a:endParaRPr lang="en-US" sz="1000" dirty="0">
                  <a:solidFill>
                    <a:schemeClr val="tx1"/>
                  </a:solidFill>
                  <a:latin typeface="Arial Narrow" pitchFamily="34" charset="0"/>
                </a:endParaRPr>
              </a:p>
            </p:txBody>
          </p:sp>
          <p:sp>
            <p:nvSpPr>
              <p:cNvPr id="50" name="TextBox 49"/>
              <p:cNvSpPr txBox="1"/>
              <p:nvPr/>
            </p:nvSpPr>
            <p:spPr>
              <a:xfrm>
                <a:off x="6985470" y="5820705"/>
                <a:ext cx="12283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2.1 accepted as  an ISO standard</a:t>
                </a:r>
                <a:endParaRPr lang="en-US" sz="1000" dirty="0">
                  <a:solidFill>
                    <a:schemeClr val="tx1"/>
                  </a:solidFill>
                  <a:latin typeface="Arial Narrow" pitchFamily="34" charset="0"/>
                </a:endParaRPr>
              </a:p>
            </p:txBody>
          </p:sp>
          <p:sp>
            <p:nvSpPr>
              <p:cNvPr id="51" name="TextBox 50"/>
              <p:cNvSpPr txBox="1"/>
              <p:nvPr/>
            </p:nvSpPr>
            <p:spPr>
              <a:xfrm>
                <a:off x="3531724" y="5348114"/>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2.0 publicly released</a:t>
                </a:r>
                <a:endParaRPr lang="en-US" sz="1000" dirty="0">
                  <a:solidFill>
                    <a:schemeClr val="tx1"/>
                  </a:solidFill>
                  <a:latin typeface="Arial Narrow" pitchFamily="34" charset="0"/>
                </a:endParaRPr>
              </a:p>
            </p:txBody>
          </p:sp>
          <p:sp>
            <p:nvSpPr>
              <p:cNvPr id="52" name="TextBox 51"/>
              <p:cNvSpPr txBox="1"/>
              <p:nvPr/>
            </p:nvSpPr>
            <p:spPr>
              <a:xfrm>
                <a:off x="6244149" y="5360881"/>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2.1 publicly released</a:t>
                </a:r>
                <a:endParaRPr lang="en-US" sz="1000" dirty="0">
                  <a:solidFill>
                    <a:schemeClr val="tx1"/>
                  </a:solidFill>
                  <a:latin typeface="Arial Narrow" pitchFamily="34" charset="0"/>
                </a:endParaRPr>
              </a:p>
            </p:txBody>
          </p:sp>
          <p:sp>
            <p:nvSpPr>
              <p:cNvPr id="53" name="TextBox 52"/>
              <p:cNvSpPr txBox="1"/>
              <p:nvPr/>
            </p:nvSpPr>
            <p:spPr>
              <a:xfrm>
                <a:off x="3106706" y="5822173"/>
                <a:ext cx="1228300" cy="553998"/>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1.0 accepted as ISO technical specification</a:t>
                </a:r>
                <a:endParaRPr lang="en-US" sz="1000" dirty="0">
                  <a:solidFill>
                    <a:schemeClr val="tx1"/>
                  </a:solidFill>
                  <a:latin typeface="Arial Narrow" pitchFamily="34" charset="0"/>
                </a:endParaRPr>
              </a:p>
            </p:txBody>
          </p:sp>
          <p:sp>
            <p:nvSpPr>
              <p:cNvPr id="54" name="TextBox 53"/>
              <p:cNvSpPr txBox="1"/>
              <p:nvPr/>
            </p:nvSpPr>
            <p:spPr>
              <a:xfrm>
                <a:off x="7636167" y="5360881"/>
                <a:ext cx="1046457"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SDMX-JSON </a:t>
                </a:r>
              </a:p>
              <a:p>
                <a:pPr algn="l" fontAlgn="auto">
                  <a:spcBef>
                    <a:spcPts val="0"/>
                  </a:spcBef>
                  <a:spcAft>
                    <a:spcPts val="0"/>
                  </a:spcAft>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syntax provided</a:t>
                </a:r>
                <a:endParaRPr lang="en-US" sz="1000" dirty="0">
                  <a:solidFill>
                    <a:schemeClr val="tx1"/>
                  </a:solidFill>
                  <a:latin typeface="Arial Narrow" pitchFamily="34" charset="0"/>
                </a:endParaRPr>
              </a:p>
            </p:txBody>
          </p:sp>
          <p:sp>
            <p:nvSpPr>
              <p:cNvPr id="55" name="TextBox 54"/>
              <p:cNvSpPr txBox="1"/>
              <p:nvPr/>
            </p:nvSpPr>
            <p:spPr>
              <a:xfrm>
                <a:off x="8260874" y="5822173"/>
                <a:ext cx="883126" cy="553998"/>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Validation Transformation Language 1.0</a:t>
                </a:r>
                <a:endParaRPr lang="en-US" sz="1000" dirty="0">
                  <a:solidFill>
                    <a:schemeClr val="tx1"/>
                  </a:solidFill>
                  <a:latin typeface="Arial Narrow" pitchFamily="34" charset="0"/>
                </a:endParaRPr>
              </a:p>
            </p:txBody>
          </p:sp>
          <p:sp>
            <p:nvSpPr>
              <p:cNvPr id="74" name="TextBox 73"/>
              <p:cNvSpPr txBox="1"/>
              <p:nvPr/>
            </p:nvSpPr>
            <p:spPr>
              <a:xfrm>
                <a:off x="4237320" y="4829806"/>
                <a:ext cx="1036388" cy="40005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latin typeface="Arial Narrow" pitchFamily="34" charset="0"/>
                  </a:rPr>
                  <a:t>Content Oriented </a:t>
                </a:r>
                <a:r>
                  <a:rPr lang="en-US" sz="1000" dirty="0" smtClean="0">
                    <a:latin typeface="Arial Narrow" pitchFamily="34" charset="0"/>
                  </a:rPr>
                  <a:t>Guidelines</a:t>
                </a:r>
                <a:endParaRPr lang="en-US" sz="1000" dirty="0">
                  <a:latin typeface="Arial Narrow" pitchFamily="34" charset="0"/>
                </a:endParaRPr>
              </a:p>
            </p:txBody>
          </p:sp>
          <p:sp>
            <p:nvSpPr>
              <p:cNvPr id="75" name="TextBox 74"/>
              <p:cNvSpPr txBox="1"/>
              <p:nvPr/>
            </p:nvSpPr>
            <p:spPr>
              <a:xfrm>
                <a:off x="2938173" y="4829806"/>
                <a:ext cx="1243663"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Guidelines for code-lists</a:t>
                </a:r>
                <a:endParaRPr lang="en-US" sz="1000" dirty="0">
                  <a:latin typeface="Arial Narrow" pitchFamily="34" charset="0"/>
                </a:endParaRPr>
              </a:p>
            </p:txBody>
          </p:sp>
          <p:sp>
            <p:nvSpPr>
              <p:cNvPr id="77" name="TextBox 76"/>
              <p:cNvSpPr txBox="1"/>
              <p:nvPr/>
            </p:nvSpPr>
            <p:spPr>
              <a:xfrm>
                <a:off x="7012243" y="4829746"/>
                <a:ext cx="877436"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Guidelines for DSDs</a:t>
                </a:r>
                <a:endParaRPr lang="en-US" sz="1000" dirty="0">
                  <a:latin typeface="Arial Narrow" pitchFamily="34" charset="0"/>
                </a:endParaRPr>
              </a:p>
            </p:txBody>
          </p:sp>
          <p:sp>
            <p:nvSpPr>
              <p:cNvPr id="78" name="TextBox 77"/>
              <p:cNvSpPr txBox="1"/>
              <p:nvPr/>
            </p:nvSpPr>
            <p:spPr>
              <a:xfrm>
                <a:off x="7916454" y="4829746"/>
                <a:ext cx="1138730"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Modeling a domain for exchange</a:t>
                </a:r>
                <a:endParaRPr lang="en-US" sz="1000" dirty="0">
                  <a:latin typeface="Arial Narrow" pitchFamily="34" charset="0"/>
                </a:endParaRPr>
              </a:p>
            </p:txBody>
          </p:sp>
        </p:grpSp>
      </p:grpSp>
      <p:grpSp>
        <p:nvGrpSpPr>
          <p:cNvPr id="56" name="Group 55"/>
          <p:cNvGrpSpPr/>
          <p:nvPr/>
        </p:nvGrpSpPr>
        <p:grpSpPr>
          <a:xfrm>
            <a:off x="1643672" y="280593"/>
            <a:ext cx="7395379" cy="3166765"/>
            <a:chOff x="1643672" y="280593"/>
            <a:chExt cx="7395379" cy="3166765"/>
          </a:xfrm>
          <a:solidFill>
            <a:schemeClr val="accent1">
              <a:lumMod val="40000"/>
              <a:lumOff val="60000"/>
              <a:alpha val="10000"/>
            </a:schemeClr>
          </a:solidFill>
        </p:grpSpPr>
        <p:sp>
          <p:nvSpPr>
            <p:cNvPr id="82" name="Isosceles Triangle 81"/>
            <p:cNvSpPr/>
            <p:nvPr/>
          </p:nvSpPr>
          <p:spPr>
            <a:xfrm>
              <a:off x="1643672" y="2067313"/>
              <a:ext cx="7395379" cy="1380045"/>
            </a:xfrm>
            <a:prstGeom prst="triangle">
              <a:avLst>
                <a:gd name="adj" fmla="val 100000"/>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Increasingly complex toolboxes </a:t>
              </a:r>
              <a:r>
                <a:rPr lang="en-US" sz="1100" dirty="0" smtClean="0">
                  <a:solidFill>
                    <a:prstClr val="white">
                      <a:lumMod val="85000"/>
                    </a:prstClr>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prstClr val="white">
                      <a:lumMod val="85000"/>
                    </a:prstClr>
                  </a:solidFill>
                  <a:latin typeface="Arial Narrow" pitchFamily="34" charset="0"/>
                </a:rPr>
                <a:t>National capacities started </a:t>
              </a:r>
              <a:r>
                <a:rPr lang="en-US" sz="1100" dirty="0">
                  <a:solidFill>
                    <a:prstClr val="white">
                      <a:lumMod val="85000"/>
                    </a:prstClr>
                  </a:solidFill>
                  <a:latin typeface="Arial Narrow" pitchFamily="34" charset="0"/>
                </a:rPr>
                <a:t>to develop </a:t>
              </a:r>
              <a:endParaRPr lang="en-GB" dirty="0">
                <a:solidFill>
                  <a:prstClr val="white">
                    <a:lumMod val="85000"/>
                  </a:prstClr>
                </a:solidFill>
              </a:endParaRPr>
            </a:p>
          </p:txBody>
        </p:sp>
        <p:sp>
          <p:nvSpPr>
            <p:cNvPr id="41" name="Rectangle 40"/>
            <p:cNvSpPr/>
            <p:nvPr/>
          </p:nvSpPr>
          <p:spPr>
            <a:xfrm>
              <a:off x="6406263" y="280593"/>
              <a:ext cx="1511334" cy="432048"/>
            </a:xfrm>
            <a:prstGeom prst="rect">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prstClr val="white">
                      <a:lumMod val="85000"/>
                    </a:prstClr>
                  </a:solidFill>
                </a:rPr>
                <a:t>Implementation</a:t>
              </a:r>
              <a:endParaRPr lang="en-GB" sz="1600" dirty="0">
                <a:solidFill>
                  <a:prstClr val="white">
                    <a:lumMod val="85000"/>
                  </a:prstClr>
                </a:solidFill>
              </a:endParaRPr>
            </a:p>
          </p:txBody>
        </p:sp>
        <p:sp>
          <p:nvSpPr>
            <p:cNvPr id="73" name="TextBox 72"/>
            <p:cNvSpPr txBox="1"/>
            <p:nvPr/>
          </p:nvSpPr>
          <p:spPr>
            <a:xfrm>
              <a:off x="3275443" y="2911224"/>
              <a:ext cx="938035"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white">
                      <a:lumMod val="85000"/>
                    </a:prstClr>
                  </a:solidFill>
                  <a:latin typeface="Arial Narrow" pitchFamily="34" charset="0"/>
                </a:rPr>
                <a:t>  Joint external debt </a:t>
              </a:r>
              <a:r>
                <a:rPr lang="en-US" sz="1000" dirty="0" smtClean="0">
                  <a:solidFill>
                    <a:prstClr val="white">
                      <a:lumMod val="85000"/>
                    </a:prstClr>
                  </a:solidFill>
                  <a:latin typeface="Arial Narrow" pitchFamily="34" charset="0"/>
                </a:rPr>
                <a:t>hub</a:t>
              </a:r>
              <a:endParaRPr lang="en-US" sz="1000" dirty="0">
                <a:solidFill>
                  <a:prstClr val="white">
                    <a:lumMod val="85000"/>
                  </a:prstClr>
                </a:solidFill>
                <a:latin typeface="Arial Narrow" pitchFamily="34" charset="0"/>
              </a:endParaRPr>
            </a:p>
          </p:txBody>
        </p:sp>
        <p:sp>
          <p:nvSpPr>
            <p:cNvPr id="80" name="TextBox 79"/>
            <p:cNvSpPr txBox="1"/>
            <p:nvPr/>
          </p:nvSpPr>
          <p:spPr>
            <a:xfrm>
              <a:off x="7051159" y="2138344"/>
              <a:ext cx="799603"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prstClr val="white">
                      <a:lumMod val="85000"/>
                    </a:prstClr>
                  </a:solidFill>
                  <a:latin typeface="Arial Narrow" pitchFamily="34" charset="0"/>
                </a:rPr>
                <a:t>Global DSDs for NA, BOP, FDI</a:t>
              </a:r>
              <a:endParaRPr lang="en-US" sz="1000" dirty="0">
                <a:solidFill>
                  <a:prstClr val="white">
                    <a:lumMod val="85000"/>
                  </a:prstClr>
                </a:solidFill>
                <a:latin typeface="Arial Narrow" pitchFamily="34" charset="0"/>
              </a:endParaRPr>
            </a:p>
          </p:txBody>
        </p:sp>
        <p:sp>
          <p:nvSpPr>
            <p:cNvPr id="81" name="TextBox 80"/>
            <p:cNvSpPr txBox="1"/>
            <p:nvPr/>
          </p:nvSpPr>
          <p:spPr>
            <a:xfrm>
              <a:off x="7889679" y="1960344"/>
              <a:ext cx="1053918"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prstClr val="white">
                      <a:lumMod val="85000"/>
                    </a:prstClr>
                  </a:solidFill>
                  <a:latin typeface="Arial Narrow" pitchFamily="34" charset="0"/>
                </a:rPr>
                <a:t>Task Force for International Data Co-operation</a:t>
              </a:r>
              <a:endParaRPr lang="en-US" sz="1000" dirty="0">
                <a:solidFill>
                  <a:prstClr val="white">
                    <a:lumMod val="85000"/>
                  </a:prstClr>
                </a:solidFill>
                <a:latin typeface="Arial Narrow" pitchFamily="34" charset="0"/>
              </a:endParaRPr>
            </a:p>
          </p:txBody>
        </p:sp>
      </p:grpSp>
      <p:grpSp>
        <p:nvGrpSpPr>
          <p:cNvPr id="67" name="Group 66"/>
          <p:cNvGrpSpPr/>
          <p:nvPr/>
        </p:nvGrpSpPr>
        <p:grpSpPr>
          <a:xfrm>
            <a:off x="1030942" y="280593"/>
            <a:ext cx="8110970" cy="4492839"/>
            <a:chOff x="1030942" y="280593"/>
            <a:chExt cx="8110970" cy="4492839"/>
          </a:xfrm>
          <a:solidFill>
            <a:schemeClr val="accent4">
              <a:lumMod val="60000"/>
              <a:lumOff val="40000"/>
              <a:alpha val="14000"/>
            </a:schemeClr>
          </a:solidFill>
        </p:grpSpPr>
        <p:sp>
          <p:nvSpPr>
            <p:cNvPr id="46" name="TextBox 45"/>
            <p:cNvSpPr txBox="1"/>
            <p:nvPr/>
          </p:nvSpPr>
          <p:spPr>
            <a:xfrm>
              <a:off x="6092614" y="3952842"/>
              <a:ext cx="1225459" cy="553998"/>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Two permanent working groups set up:</a:t>
              </a:r>
            </a:p>
            <a:p>
              <a:pPr algn="l" fontAlgn="auto">
                <a:spcBef>
                  <a:spcPts val="0"/>
                </a:spcBef>
                <a:spcAft>
                  <a:spcPts val="0"/>
                </a:spcAft>
                <a:defRPr/>
              </a:pPr>
              <a:r>
                <a:rPr lang="en-US" sz="1000" dirty="0" smtClean="0">
                  <a:solidFill>
                    <a:schemeClr val="bg1">
                      <a:lumMod val="85000"/>
                    </a:schemeClr>
                  </a:solidFill>
                  <a:latin typeface="Arial Narrow" pitchFamily="34" charset="0"/>
                </a:rPr>
                <a:t>TWG and SWG</a:t>
              </a:r>
              <a:endParaRPr lang="en-US" sz="900" dirty="0">
                <a:solidFill>
                  <a:schemeClr val="bg1">
                    <a:lumMod val="85000"/>
                  </a:schemeClr>
                </a:solidFill>
                <a:latin typeface="Arial Narrow" pitchFamily="34" charset="0"/>
              </a:endParaRPr>
            </a:p>
          </p:txBody>
        </p:sp>
        <p:sp>
          <p:nvSpPr>
            <p:cNvPr id="40" name="Rectangle 39"/>
            <p:cNvSpPr/>
            <p:nvPr/>
          </p:nvSpPr>
          <p:spPr>
            <a:xfrm>
              <a:off x="5153024" y="280593"/>
              <a:ext cx="1254383" cy="432048"/>
            </a:xfrm>
            <a:prstGeom prst="rect">
              <a:avLst/>
            </a:prstGeom>
            <a:grpFill/>
            <a:ln>
              <a:solidFill>
                <a:schemeClr val="accent1">
                  <a:shade val="60000"/>
                  <a:satMod val="110000"/>
                  <a:alpha val="1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Governance</a:t>
              </a:r>
              <a:endParaRPr lang="en-GB" sz="1600" dirty="0">
                <a:solidFill>
                  <a:schemeClr val="bg1">
                    <a:lumMod val="85000"/>
                  </a:schemeClr>
                </a:solidFill>
              </a:endParaRPr>
            </a:p>
          </p:txBody>
        </p:sp>
        <p:sp>
          <p:nvSpPr>
            <p:cNvPr id="43" name="TextBox 42"/>
            <p:cNvSpPr txBox="1"/>
            <p:nvPr/>
          </p:nvSpPr>
          <p:spPr>
            <a:xfrm>
              <a:off x="1030942" y="4234823"/>
              <a:ext cx="1225459" cy="538609"/>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SDMX Task Force established, issues </a:t>
              </a:r>
              <a:r>
                <a:rPr lang="en-US" sz="900" dirty="0">
                  <a:solidFill>
                    <a:schemeClr val="bg1">
                      <a:lumMod val="85000"/>
                    </a:schemeClr>
                  </a:solidFill>
                  <a:latin typeface="Arial Narrow" pitchFamily="34" charset="0"/>
                </a:rPr>
                <a:t>“Common Statement”</a:t>
              </a:r>
            </a:p>
          </p:txBody>
        </p:sp>
        <p:sp>
          <p:nvSpPr>
            <p:cNvPr id="45" name="TextBox 44"/>
            <p:cNvSpPr txBox="1"/>
            <p:nvPr/>
          </p:nvSpPr>
          <p:spPr>
            <a:xfrm>
              <a:off x="4155332" y="4079802"/>
              <a:ext cx="1225459" cy="553998"/>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schemeClr val="bg1">
                      <a:lumMod val="85000"/>
                    </a:schemeClr>
                  </a:solidFill>
                  <a:latin typeface="Arial Narrow" pitchFamily="34" charset="0"/>
                </a:rPr>
                <a:t>MoU</a:t>
              </a:r>
              <a:r>
                <a:rPr lang="en-US" sz="1000" dirty="0" smtClean="0">
                  <a:solidFill>
                    <a:schemeClr val="bg1">
                      <a:lumMod val="85000"/>
                    </a:schemeClr>
                  </a:solidFill>
                  <a:latin typeface="Arial Narrow" pitchFamily="34" charset="0"/>
                </a:rPr>
                <a:t> signed by Sponsors, establishes</a:t>
              </a:r>
            </a:p>
            <a:p>
              <a:pPr algn="l" fontAlgn="auto">
                <a:spcBef>
                  <a:spcPts val="0"/>
                </a:spcBef>
                <a:spcAft>
                  <a:spcPts val="0"/>
                </a:spcAft>
                <a:defRPr/>
              </a:pPr>
              <a:r>
                <a:rPr lang="en-US" sz="1000" dirty="0" smtClean="0">
                  <a:solidFill>
                    <a:schemeClr val="bg1">
                      <a:lumMod val="85000"/>
                    </a:schemeClr>
                  </a:solidFill>
                  <a:latin typeface="Arial Narrow" pitchFamily="34" charset="0"/>
                </a:rPr>
                <a:t>SDMX Secretariat</a:t>
              </a:r>
              <a:endParaRPr lang="en-US" sz="900" dirty="0">
                <a:solidFill>
                  <a:schemeClr val="bg1">
                    <a:lumMod val="85000"/>
                  </a:schemeClr>
                </a:solidFill>
                <a:latin typeface="Arial Narrow" pitchFamily="34" charset="0"/>
              </a:endParaRPr>
            </a:p>
          </p:txBody>
        </p:sp>
        <p:sp>
          <p:nvSpPr>
            <p:cNvPr id="47" name="TextBox 46"/>
            <p:cNvSpPr txBox="1"/>
            <p:nvPr/>
          </p:nvSpPr>
          <p:spPr>
            <a:xfrm>
              <a:off x="7916453" y="2617583"/>
              <a:ext cx="1225459" cy="707886"/>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schemeClr val="bg1">
                      <a:lumMod val="85000"/>
                    </a:schemeClr>
                  </a:solidFill>
                  <a:latin typeface="Arial Narrow" pitchFamily="34" charset="0"/>
                </a:rPr>
                <a:t>Ownership Group for the maintenance of globally agreed SDMX objects (NA &amp; BOP)</a:t>
              </a:r>
              <a:endParaRPr lang="en-US" sz="1000" dirty="0">
                <a:solidFill>
                  <a:schemeClr val="bg1">
                    <a:lumMod val="85000"/>
                  </a:schemeClr>
                </a:solidFill>
                <a:latin typeface="Arial Narrow" pitchFamily="34" charset="0"/>
              </a:endParaRPr>
            </a:p>
          </p:txBody>
        </p:sp>
      </p:grpSp>
      <p:sp>
        <p:nvSpPr>
          <p:cNvPr id="83" name="Slide Number Placeholder 3"/>
          <p:cNvSpPr>
            <a:spLocks noGrp="1"/>
          </p:cNvSpPr>
          <p:nvPr>
            <p:ph type="sldNum" sz="quarter" idx="10"/>
          </p:nvPr>
        </p:nvSpPr>
        <p:spPr>
          <a:xfrm>
            <a:off x="7749988" y="6245225"/>
            <a:ext cx="936811" cy="476250"/>
          </a:xfrm>
        </p:spPr>
        <p:txBody>
          <a:bodyPr/>
          <a:lstStyle/>
          <a:p>
            <a:pPr>
              <a:defRPr/>
            </a:pPr>
            <a:fld id="{8CD5A1A4-55D5-42A1-AE20-E6380FFAC6DA}" type="slidenum">
              <a:rPr lang="en-GB" smtClean="0">
                <a:solidFill>
                  <a:prstClr val="black">
                    <a:tint val="75000"/>
                  </a:prstClr>
                </a:solidFill>
              </a:rPr>
              <a:pPr>
                <a:defRPr/>
              </a:pPr>
              <a:t>5</a:t>
            </a:fld>
            <a:endParaRPr lang="en-GB" dirty="0">
              <a:solidFill>
                <a:prstClr val="black">
                  <a:tint val="75000"/>
                </a:prstClr>
              </a:solidFill>
            </a:endParaRPr>
          </a:p>
        </p:txBody>
      </p:sp>
      <p:cxnSp>
        <p:nvCxnSpPr>
          <p:cNvPr id="84" name="Straight Arrow Connector 83"/>
          <p:cNvCxnSpPr>
            <a:stCxn id="88" idx="2"/>
            <a:endCxn id="49" idx="0"/>
          </p:cNvCxnSpPr>
          <p:nvPr/>
        </p:nvCxnSpPr>
        <p:spPr>
          <a:xfrm>
            <a:off x="1956333" y="3169394"/>
            <a:ext cx="883222" cy="2177829"/>
          </a:xfrm>
          <a:prstGeom prst="straightConnector1">
            <a:avLst/>
          </a:prstGeom>
          <a:ln w="158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548755" y="1107291"/>
            <a:ext cx="2815155" cy="2062103"/>
          </a:xfrm>
          <a:prstGeom prst="rect">
            <a:avLst/>
          </a:prstGeom>
          <a:solidFill>
            <a:schemeClr val="bg1">
              <a:lumMod val="95000"/>
            </a:schemeClr>
          </a:solidFill>
          <a:ln>
            <a:solidFill>
              <a:schemeClr val="accent6">
                <a:lumMod val="75000"/>
              </a:schemeClr>
            </a:solidFill>
          </a:ln>
        </p:spPr>
        <p:txBody>
          <a:bodyPr wrap="square">
            <a:spAutoFit/>
          </a:bodyPr>
          <a:lstStyle/>
          <a:p>
            <a:pPr marL="108000" indent="-216000" algn="l">
              <a:buFont typeface="Arial" panose="020B0604020202020204" pitchFamily="34" charset="0"/>
              <a:buChar char="•"/>
            </a:pPr>
            <a:r>
              <a:rPr lang="en-US" sz="1600" dirty="0"/>
              <a:t>Information </a:t>
            </a:r>
            <a:r>
              <a:rPr lang="en-US" sz="1600" dirty="0"/>
              <a:t>model</a:t>
            </a:r>
          </a:p>
          <a:p>
            <a:pPr marL="108000" indent="-216000" algn="l">
              <a:buFont typeface="Arial" panose="020B0604020202020204" pitchFamily="34" charset="0"/>
              <a:buChar char="•"/>
            </a:pPr>
            <a:r>
              <a:rPr lang="en-US" sz="1600" dirty="0" smtClean="0"/>
              <a:t>EDIFACT </a:t>
            </a:r>
            <a:r>
              <a:rPr lang="en-US" sz="1600" dirty="0"/>
              <a:t>and </a:t>
            </a:r>
            <a:r>
              <a:rPr lang="en-US" sz="1600" dirty="0" smtClean="0"/>
              <a:t>XML </a:t>
            </a:r>
            <a:r>
              <a:rPr lang="en-US" sz="1600" dirty="0"/>
              <a:t>syntax</a:t>
            </a:r>
          </a:p>
          <a:p>
            <a:pPr marL="108000" indent="-216000" algn="l">
              <a:buFont typeface="Arial" panose="020B0604020202020204" pitchFamily="34" charset="0"/>
              <a:buChar char="•"/>
            </a:pPr>
            <a:r>
              <a:rPr lang="en-US" sz="1600" dirty="0"/>
              <a:t>Guidelines for format implementer and web-services</a:t>
            </a:r>
          </a:p>
          <a:p>
            <a:pPr marL="108000" indent="-216000" algn="l">
              <a:buFont typeface="Arial" panose="020B0604020202020204" pitchFamily="34" charset="0"/>
              <a:buChar char="•"/>
            </a:pPr>
            <a:r>
              <a:rPr lang="en-US" sz="1600" dirty="0"/>
              <a:t>3 exchange modes envisaged: bilateral, gateway, data-sharing</a:t>
            </a:r>
            <a:endParaRPr lang="en-GB" sz="1600" dirty="0"/>
          </a:p>
        </p:txBody>
      </p:sp>
      <p:sp>
        <p:nvSpPr>
          <p:cNvPr id="96" name="Rectangle 95"/>
          <p:cNvSpPr/>
          <p:nvPr/>
        </p:nvSpPr>
        <p:spPr>
          <a:xfrm>
            <a:off x="3571980" y="1452513"/>
            <a:ext cx="2510667" cy="1569660"/>
          </a:xfrm>
          <a:prstGeom prst="rect">
            <a:avLst/>
          </a:prstGeom>
          <a:solidFill>
            <a:schemeClr val="bg1">
              <a:lumMod val="95000"/>
            </a:schemeClr>
          </a:solidFill>
          <a:ln>
            <a:solidFill>
              <a:schemeClr val="accent6">
                <a:lumMod val="75000"/>
              </a:schemeClr>
            </a:solidFill>
          </a:ln>
        </p:spPr>
        <p:txBody>
          <a:bodyPr wrap="square">
            <a:spAutoFit/>
          </a:bodyPr>
          <a:lstStyle/>
          <a:p>
            <a:pPr marL="108000" indent="-216000" algn="l">
              <a:buFont typeface="Arial" panose="020B0604020202020204" pitchFamily="34" charset="0"/>
              <a:buChar char="•"/>
            </a:pPr>
            <a:r>
              <a:rPr lang="en-US" sz="1600" dirty="0" smtClean="0"/>
              <a:t>Reference metadata added</a:t>
            </a:r>
          </a:p>
          <a:p>
            <a:pPr marL="108000" indent="-216000" algn="l">
              <a:buFont typeface="Arial" panose="020B0604020202020204" pitchFamily="34" charset="0"/>
              <a:buChar char="•"/>
            </a:pPr>
            <a:r>
              <a:rPr lang="en-US" sz="1600" dirty="0" smtClean="0"/>
              <a:t>Hierarchical code-lists</a:t>
            </a:r>
          </a:p>
          <a:p>
            <a:pPr marL="108000" indent="-216000" algn="l">
              <a:buFont typeface="Arial" panose="020B0604020202020204" pitchFamily="34" charset="0"/>
              <a:buChar char="•"/>
            </a:pPr>
            <a:r>
              <a:rPr lang="en-US" sz="1600" dirty="0" smtClean="0"/>
              <a:t>Relationship between data structures</a:t>
            </a:r>
          </a:p>
          <a:p>
            <a:pPr marL="108000" indent="-216000" algn="l">
              <a:buFont typeface="Arial" panose="020B0604020202020204" pitchFamily="34" charset="0"/>
              <a:buChar char="•"/>
            </a:pPr>
            <a:r>
              <a:rPr lang="en-US" sz="1600" dirty="0" smtClean="0"/>
              <a:t>Registry</a:t>
            </a:r>
          </a:p>
        </p:txBody>
      </p:sp>
      <p:cxnSp>
        <p:nvCxnSpPr>
          <p:cNvPr id="98" name="Straight Arrow Connector 97"/>
          <p:cNvCxnSpPr>
            <a:stCxn id="96" idx="2"/>
            <a:endCxn id="51" idx="0"/>
          </p:cNvCxnSpPr>
          <p:nvPr/>
        </p:nvCxnSpPr>
        <p:spPr>
          <a:xfrm flipH="1">
            <a:off x="4103224" y="3022173"/>
            <a:ext cx="724090" cy="2325941"/>
          </a:xfrm>
          <a:prstGeom prst="straightConnector1">
            <a:avLst/>
          </a:prstGeom>
          <a:ln w="158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6290718" y="1107292"/>
            <a:ext cx="2555309" cy="2062103"/>
          </a:xfrm>
          <a:prstGeom prst="rect">
            <a:avLst/>
          </a:prstGeom>
          <a:solidFill>
            <a:schemeClr val="bg1">
              <a:lumMod val="95000"/>
            </a:schemeClr>
          </a:solidFill>
          <a:ln>
            <a:solidFill>
              <a:schemeClr val="accent6">
                <a:lumMod val="75000"/>
              </a:schemeClr>
            </a:solidFill>
          </a:ln>
        </p:spPr>
        <p:txBody>
          <a:bodyPr wrap="square">
            <a:spAutoFit/>
          </a:bodyPr>
          <a:lstStyle/>
          <a:p>
            <a:pPr marL="108000" indent="-216000" algn="l">
              <a:buFont typeface="Arial" panose="020B0604020202020204" pitchFamily="34" charset="0"/>
              <a:buChar char="•"/>
            </a:pPr>
            <a:r>
              <a:rPr lang="en-US" sz="1600" dirty="0" smtClean="0"/>
              <a:t>Bug-fixes</a:t>
            </a:r>
            <a:r>
              <a:rPr lang="en-US" sz="1600" dirty="0"/>
              <a:t>, </a:t>
            </a:r>
            <a:endParaRPr lang="en-US" sz="1600" dirty="0" smtClean="0"/>
          </a:p>
          <a:p>
            <a:pPr marL="108000" indent="-216000" algn="l">
              <a:buFont typeface="Arial" panose="020B0604020202020204" pitchFamily="34" charset="0"/>
              <a:buChar char="•"/>
            </a:pPr>
            <a:r>
              <a:rPr lang="en-US" sz="1600" dirty="0"/>
              <a:t>C</a:t>
            </a:r>
            <a:r>
              <a:rPr lang="en-US" sz="1600" dirty="0" smtClean="0"/>
              <a:t>onsistency improvements:</a:t>
            </a:r>
            <a:br>
              <a:rPr lang="en-US" sz="1600" dirty="0" smtClean="0"/>
            </a:br>
            <a:r>
              <a:rPr lang="en-US" sz="1600" dirty="0" smtClean="0"/>
              <a:t>Alignment </a:t>
            </a:r>
            <a:r>
              <a:rPr lang="en-US" sz="1600" dirty="0"/>
              <a:t>with XML standards</a:t>
            </a:r>
            <a:r>
              <a:rPr lang="en-US" sz="1600" dirty="0" smtClean="0"/>
              <a:t>,</a:t>
            </a:r>
            <a:br>
              <a:rPr lang="en-US" sz="1600" dirty="0" smtClean="0"/>
            </a:br>
            <a:r>
              <a:rPr lang="en-US" sz="1600" dirty="0" smtClean="0"/>
              <a:t>Object orientation</a:t>
            </a:r>
          </a:p>
          <a:p>
            <a:pPr marL="108000" indent="-216000" algn="l">
              <a:buFont typeface="Arial" panose="020B0604020202020204" pitchFamily="34" charset="0"/>
              <a:buChar char="•"/>
            </a:pPr>
            <a:r>
              <a:rPr lang="en-US" sz="1600" dirty="0" smtClean="0"/>
              <a:t>Full </a:t>
            </a:r>
            <a:r>
              <a:rPr lang="en-US" sz="1600" dirty="0"/>
              <a:t>web service guidelines</a:t>
            </a:r>
            <a:endParaRPr lang="en-US" sz="1600" dirty="0" smtClean="0"/>
          </a:p>
        </p:txBody>
      </p:sp>
      <p:cxnSp>
        <p:nvCxnSpPr>
          <p:cNvPr id="107" name="Straight Arrow Connector 106"/>
          <p:cNvCxnSpPr>
            <a:stCxn id="104" idx="2"/>
            <a:endCxn id="52" idx="0"/>
          </p:cNvCxnSpPr>
          <p:nvPr/>
        </p:nvCxnSpPr>
        <p:spPr>
          <a:xfrm flipH="1">
            <a:off x="6815649" y="3169395"/>
            <a:ext cx="752724" cy="2191486"/>
          </a:xfrm>
          <a:prstGeom prst="straightConnector1">
            <a:avLst/>
          </a:prstGeom>
          <a:ln w="158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2"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172628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55249" y="280593"/>
            <a:ext cx="3341329" cy="801152"/>
          </a:xfrm>
        </p:spPr>
        <p:txBody>
          <a:bodyPr>
            <a:normAutofit/>
          </a:bodyPr>
          <a:lstStyle/>
          <a:p>
            <a:r>
              <a:rPr lang="en-GB" sz="3600" dirty="0" smtClean="0"/>
              <a:t>SDMX Timeline </a:t>
            </a:r>
            <a:endParaRPr lang="en-GB" sz="3600" dirty="0"/>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cxnSp>
        <p:nvCxnSpPr>
          <p:cNvPr id="64" name="Straight Connector 63"/>
          <p:cNvCxnSpPr>
            <a:stCxn id="58" idx="3"/>
            <a:endCxn id="60" idx="1"/>
          </p:cNvCxnSpPr>
          <p:nvPr/>
        </p:nvCxnSpPr>
        <p:spPr>
          <a:xfrm>
            <a:off x="4977669" y="1324799"/>
            <a:ext cx="54641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983000" y="280593"/>
            <a:ext cx="7985457" cy="2344511"/>
            <a:chOff x="983000" y="280593"/>
            <a:chExt cx="7985457" cy="2344511"/>
          </a:xfrm>
          <a:solidFill>
            <a:schemeClr val="accent3">
              <a:alpha val="10000"/>
            </a:schemeClr>
          </a:solidFill>
        </p:grpSpPr>
        <p:sp>
          <p:nvSpPr>
            <p:cNvPr id="42" name="Rectangle 41"/>
            <p:cNvSpPr/>
            <p:nvPr/>
          </p:nvSpPr>
          <p:spPr>
            <a:xfrm>
              <a:off x="7916453" y="280593"/>
              <a:ext cx="1052004" cy="43204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57" name="TextBox 56"/>
            <p:cNvSpPr txBox="1"/>
            <p:nvPr/>
          </p:nvSpPr>
          <p:spPr>
            <a:xfrm>
              <a:off x="983000" y="1867258"/>
              <a:ext cx="1143000" cy="400110"/>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sp>
          <p:nvSpPr>
            <p:cNvPr id="72" name="TextBox 71"/>
            <p:cNvSpPr txBox="1"/>
            <p:nvPr/>
          </p:nvSpPr>
          <p:spPr>
            <a:xfrm>
              <a:off x="3896578" y="1683345"/>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grpSp>
      <p:grpSp>
        <p:nvGrpSpPr>
          <p:cNvPr id="65" name="Group 64"/>
          <p:cNvGrpSpPr/>
          <p:nvPr/>
        </p:nvGrpSpPr>
        <p:grpSpPr>
          <a:xfrm>
            <a:off x="0" y="280593"/>
            <a:ext cx="9144000" cy="6095578"/>
            <a:chOff x="0" y="280593"/>
            <a:chExt cx="9144000" cy="6095578"/>
          </a:xfrm>
          <a:solidFill>
            <a:srgbClr val="FFC000"/>
          </a:solidFill>
        </p:grpSpPr>
        <p:sp>
          <p:nvSpPr>
            <p:cNvPr id="48" name="TextBox 47"/>
            <p:cNvSpPr txBox="1"/>
            <p:nvPr/>
          </p:nvSpPr>
          <p:spPr>
            <a:xfrm>
              <a:off x="0" y="5399088"/>
              <a:ext cx="1143000" cy="553998"/>
            </a:xfrm>
            <a:prstGeom prst="rect">
              <a:avLst/>
            </a:prstGeom>
            <a:grpFill/>
            <a:ln w="25400">
              <a:solidFill>
                <a:schemeClr val="accent3">
                  <a:shade val="50000"/>
                </a:schemeClr>
              </a:solidFill>
            </a:ln>
          </p:spPr>
          <p:txBody>
            <a:bodyPr>
              <a:spAutoFit/>
            </a:bodyPr>
            <a:lstStyle/>
            <a:p>
              <a:pPr algn="l" fontAlgn="auto">
                <a:spcBef>
                  <a:spcPts val="0"/>
                </a:spcBef>
                <a:spcAft>
                  <a:spcPts val="0"/>
                </a:spcAft>
                <a:buFont typeface="Arial" pitchFamily="34" charset="0"/>
                <a:buChar char="•"/>
                <a:defRPr/>
              </a:pPr>
              <a:r>
                <a:rPr lang="en-US" sz="1000" dirty="0">
                  <a:latin typeface="Arial Narrow" pitchFamily="34" charset="0"/>
                </a:rPr>
                <a:t> </a:t>
              </a:r>
              <a:r>
                <a:rPr lang="en-US" sz="1000" dirty="0" smtClean="0">
                  <a:latin typeface="Arial Narrow" pitchFamily="34" charset="0"/>
                </a:rPr>
                <a:t> Inspired by  GESMES/TS and EDIFACT</a:t>
              </a:r>
              <a:endParaRPr lang="en-US" sz="1000" dirty="0">
                <a:latin typeface="Arial Narrow" pitchFamily="34" charset="0"/>
              </a:endParaRPr>
            </a:p>
          </p:txBody>
        </p:sp>
        <p:grpSp>
          <p:nvGrpSpPr>
            <p:cNvPr id="63" name="Group 62"/>
            <p:cNvGrpSpPr/>
            <p:nvPr/>
          </p:nvGrpSpPr>
          <p:grpSpPr>
            <a:xfrm>
              <a:off x="2268055" y="280593"/>
              <a:ext cx="6875945" cy="6095578"/>
              <a:chOff x="2268055" y="280593"/>
              <a:chExt cx="6875945" cy="6095578"/>
            </a:xfrm>
            <a:grpFill/>
          </p:grpSpPr>
          <p:sp>
            <p:nvSpPr>
              <p:cNvPr id="3" name="Rectangle 2"/>
              <p:cNvSpPr/>
              <p:nvPr/>
            </p:nvSpPr>
            <p:spPr>
              <a:xfrm>
                <a:off x="4195280" y="280593"/>
                <a:ext cx="958888" cy="432048"/>
              </a:xfrm>
              <a:prstGeom prst="rect">
                <a:avLst/>
              </a:prstGeom>
              <a:grpFill/>
              <a:ln>
                <a:solidFill>
                  <a:schemeClr val="accent3">
                    <a:shade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schemeClr val="tx1"/>
                    </a:solidFill>
                  </a:rPr>
                  <a:t>Standard</a:t>
                </a:r>
                <a:endParaRPr lang="en-GB" sz="1600" dirty="0">
                  <a:solidFill>
                    <a:schemeClr val="tx1"/>
                  </a:solidFill>
                </a:endParaRPr>
              </a:p>
            </p:txBody>
          </p:sp>
          <p:sp>
            <p:nvSpPr>
              <p:cNvPr id="49" name="TextBox 48"/>
              <p:cNvSpPr txBox="1"/>
              <p:nvPr/>
            </p:nvSpPr>
            <p:spPr>
              <a:xfrm>
                <a:off x="2268055" y="5347223"/>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a:t>
                </a:r>
                <a:r>
                  <a:rPr lang="en-US" sz="1000" dirty="0">
                    <a:solidFill>
                      <a:schemeClr val="tx1"/>
                    </a:solidFill>
                    <a:latin typeface="Arial Narrow" pitchFamily="34" charset="0"/>
                  </a:rPr>
                  <a:t>1.0 </a:t>
                </a:r>
                <a:r>
                  <a:rPr lang="en-US" sz="1000" dirty="0" smtClean="0">
                    <a:solidFill>
                      <a:schemeClr val="tx1"/>
                    </a:solidFill>
                    <a:latin typeface="Arial Narrow" pitchFamily="34" charset="0"/>
                  </a:rPr>
                  <a:t>publicly released</a:t>
                </a:r>
                <a:endParaRPr lang="en-US" sz="1000" dirty="0">
                  <a:solidFill>
                    <a:schemeClr val="tx1"/>
                  </a:solidFill>
                  <a:latin typeface="Arial Narrow" pitchFamily="34" charset="0"/>
                </a:endParaRPr>
              </a:p>
            </p:txBody>
          </p:sp>
          <p:sp>
            <p:nvSpPr>
              <p:cNvPr id="50" name="TextBox 49"/>
              <p:cNvSpPr txBox="1"/>
              <p:nvPr/>
            </p:nvSpPr>
            <p:spPr>
              <a:xfrm>
                <a:off x="6985470" y="5820705"/>
                <a:ext cx="12283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2.1 accepted as  an ISO standard</a:t>
                </a:r>
                <a:endParaRPr lang="en-US" sz="1000" dirty="0">
                  <a:solidFill>
                    <a:schemeClr val="tx1"/>
                  </a:solidFill>
                  <a:latin typeface="Arial Narrow" pitchFamily="34" charset="0"/>
                </a:endParaRPr>
              </a:p>
            </p:txBody>
          </p:sp>
          <p:sp>
            <p:nvSpPr>
              <p:cNvPr id="51" name="TextBox 50"/>
              <p:cNvSpPr txBox="1"/>
              <p:nvPr/>
            </p:nvSpPr>
            <p:spPr>
              <a:xfrm>
                <a:off x="3531724" y="5348114"/>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2.0 publicly released</a:t>
                </a:r>
                <a:endParaRPr lang="en-US" sz="1000" dirty="0">
                  <a:solidFill>
                    <a:schemeClr val="tx1"/>
                  </a:solidFill>
                  <a:latin typeface="Arial Narrow" pitchFamily="34" charset="0"/>
                </a:endParaRPr>
              </a:p>
            </p:txBody>
          </p:sp>
          <p:sp>
            <p:nvSpPr>
              <p:cNvPr id="52" name="TextBox 51"/>
              <p:cNvSpPr txBox="1"/>
              <p:nvPr/>
            </p:nvSpPr>
            <p:spPr>
              <a:xfrm>
                <a:off x="6244149" y="5360881"/>
                <a:ext cx="1143000"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Version 2.1 publicly released</a:t>
                </a:r>
                <a:endParaRPr lang="en-US" sz="1000" dirty="0">
                  <a:solidFill>
                    <a:schemeClr val="tx1"/>
                  </a:solidFill>
                  <a:latin typeface="Arial Narrow" pitchFamily="34" charset="0"/>
                </a:endParaRPr>
              </a:p>
            </p:txBody>
          </p:sp>
          <p:sp>
            <p:nvSpPr>
              <p:cNvPr id="53" name="TextBox 52"/>
              <p:cNvSpPr txBox="1"/>
              <p:nvPr/>
            </p:nvSpPr>
            <p:spPr>
              <a:xfrm>
                <a:off x="3106706" y="5822173"/>
                <a:ext cx="1228300" cy="553998"/>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 1.0 accepted as ISO technical specification</a:t>
                </a:r>
                <a:endParaRPr lang="en-US" sz="1000" dirty="0">
                  <a:solidFill>
                    <a:schemeClr val="tx1"/>
                  </a:solidFill>
                  <a:latin typeface="Arial Narrow" pitchFamily="34" charset="0"/>
                </a:endParaRPr>
              </a:p>
            </p:txBody>
          </p:sp>
          <p:sp>
            <p:nvSpPr>
              <p:cNvPr id="54" name="TextBox 53"/>
              <p:cNvSpPr txBox="1"/>
              <p:nvPr/>
            </p:nvSpPr>
            <p:spPr>
              <a:xfrm>
                <a:off x="7636167" y="5360881"/>
                <a:ext cx="1046457" cy="400110"/>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SDMX-JSON </a:t>
                </a:r>
              </a:p>
              <a:p>
                <a:pPr algn="l" fontAlgn="auto">
                  <a:spcBef>
                    <a:spcPts val="0"/>
                  </a:spcBef>
                  <a:spcAft>
                    <a:spcPts val="0"/>
                  </a:spcAft>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syntax provided</a:t>
                </a:r>
                <a:endParaRPr lang="en-US" sz="1000" dirty="0">
                  <a:solidFill>
                    <a:schemeClr val="tx1"/>
                  </a:solidFill>
                  <a:latin typeface="Arial Narrow" pitchFamily="34" charset="0"/>
                </a:endParaRPr>
              </a:p>
            </p:txBody>
          </p:sp>
          <p:sp>
            <p:nvSpPr>
              <p:cNvPr id="55" name="TextBox 54"/>
              <p:cNvSpPr txBox="1"/>
              <p:nvPr/>
            </p:nvSpPr>
            <p:spPr>
              <a:xfrm>
                <a:off x="8260874" y="5822173"/>
                <a:ext cx="883126" cy="553998"/>
              </a:xfrm>
              <a:prstGeom prst="rect">
                <a:avLst/>
              </a:prstGeom>
              <a:grpFill/>
              <a:ln>
                <a:solidFill>
                  <a:schemeClr val="accent3">
                    <a:shade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tx1"/>
                    </a:solidFill>
                    <a:latin typeface="Arial Narrow" pitchFamily="34" charset="0"/>
                  </a:rPr>
                  <a:t>  </a:t>
                </a:r>
                <a:r>
                  <a:rPr lang="en-US" sz="1000" dirty="0" smtClean="0">
                    <a:solidFill>
                      <a:schemeClr val="tx1"/>
                    </a:solidFill>
                    <a:latin typeface="Arial Narrow" pitchFamily="34" charset="0"/>
                  </a:rPr>
                  <a:t>Validation Transformation Language 1.0</a:t>
                </a:r>
                <a:endParaRPr lang="en-US" sz="1000" dirty="0">
                  <a:solidFill>
                    <a:schemeClr val="tx1"/>
                  </a:solidFill>
                  <a:latin typeface="Arial Narrow" pitchFamily="34" charset="0"/>
                </a:endParaRPr>
              </a:p>
            </p:txBody>
          </p:sp>
          <p:sp>
            <p:nvSpPr>
              <p:cNvPr id="74" name="TextBox 73"/>
              <p:cNvSpPr txBox="1"/>
              <p:nvPr/>
            </p:nvSpPr>
            <p:spPr>
              <a:xfrm>
                <a:off x="4237320" y="4829806"/>
                <a:ext cx="1036388" cy="40005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latin typeface="Arial Narrow" pitchFamily="34" charset="0"/>
                  </a:rPr>
                  <a:t>Content Oriented </a:t>
                </a:r>
                <a:r>
                  <a:rPr lang="en-US" sz="1000" dirty="0" smtClean="0">
                    <a:latin typeface="Arial Narrow" pitchFamily="34" charset="0"/>
                  </a:rPr>
                  <a:t>Guidelines</a:t>
                </a:r>
                <a:endParaRPr lang="en-US" sz="1000" dirty="0">
                  <a:latin typeface="Arial Narrow" pitchFamily="34" charset="0"/>
                </a:endParaRPr>
              </a:p>
            </p:txBody>
          </p:sp>
          <p:sp>
            <p:nvSpPr>
              <p:cNvPr id="75" name="TextBox 74"/>
              <p:cNvSpPr txBox="1"/>
              <p:nvPr/>
            </p:nvSpPr>
            <p:spPr>
              <a:xfrm>
                <a:off x="2938173" y="4829806"/>
                <a:ext cx="1243663"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Guidelines for code-lists</a:t>
                </a:r>
                <a:endParaRPr lang="en-US" sz="1000" dirty="0">
                  <a:latin typeface="Arial Narrow" pitchFamily="34" charset="0"/>
                </a:endParaRPr>
              </a:p>
            </p:txBody>
          </p:sp>
          <p:sp>
            <p:nvSpPr>
              <p:cNvPr id="77" name="TextBox 76"/>
              <p:cNvSpPr txBox="1"/>
              <p:nvPr/>
            </p:nvSpPr>
            <p:spPr>
              <a:xfrm>
                <a:off x="7012243" y="4829746"/>
                <a:ext cx="877436"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Guidelines for DSDs</a:t>
                </a:r>
                <a:endParaRPr lang="en-US" sz="1000" dirty="0">
                  <a:latin typeface="Arial Narrow" pitchFamily="34" charset="0"/>
                </a:endParaRPr>
              </a:p>
            </p:txBody>
          </p:sp>
          <p:sp>
            <p:nvSpPr>
              <p:cNvPr id="78" name="TextBox 77"/>
              <p:cNvSpPr txBox="1"/>
              <p:nvPr/>
            </p:nvSpPr>
            <p:spPr>
              <a:xfrm>
                <a:off x="7916454" y="4829746"/>
                <a:ext cx="1138730" cy="400110"/>
              </a:xfrm>
              <a:prstGeom prst="rect">
                <a:avLst/>
              </a:prstGeom>
              <a:solidFill>
                <a:schemeClr val="accent6">
                  <a:lumMod val="60000"/>
                  <a:lumOff val="40000"/>
                </a:schemeClr>
              </a:solidFill>
              <a:ln w="25400">
                <a:solidFill>
                  <a:schemeClr val="accent3">
                    <a:shade val="5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Modeling a domain for exchange</a:t>
                </a:r>
                <a:endParaRPr lang="en-US" sz="1000" dirty="0">
                  <a:latin typeface="Arial Narrow" pitchFamily="34" charset="0"/>
                </a:endParaRPr>
              </a:p>
            </p:txBody>
          </p:sp>
        </p:grpSp>
      </p:grpSp>
      <p:grpSp>
        <p:nvGrpSpPr>
          <p:cNvPr id="56" name="Group 55"/>
          <p:cNvGrpSpPr/>
          <p:nvPr/>
        </p:nvGrpSpPr>
        <p:grpSpPr>
          <a:xfrm>
            <a:off x="1643672" y="280593"/>
            <a:ext cx="7395379" cy="3166765"/>
            <a:chOff x="1643672" y="280593"/>
            <a:chExt cx="7395379" cy="3166765"/>
          </a:xfrm>
          <a:solidFill>
            <a:schemeClr val="accent1">
              <a:lumMod val="40000"/>
              <a:lumOff val="60000"/>
              <a:alpha val="10000"/>
            </a:schemeClr>
          </a:solidFill>
        </p:grpSpPr>
        <p:sp>
          <p:nvSpPr>
            <p:cNvPr id="82" name="Isosceles Triangle 81"/>
            <p:cNvSpPr/>
            <p:nvPr/>
          </p:nvSpPr>
          <p:spPr>
            <a:xfrm>
              <a:off x="1643672" y="2067313"/>
              <a:ext cx="7395379" cy="1380045"/>
            </a:xfrm>
            <a:prstGeom prst="triangle">
              <a:avLst>
                <a:gd name="adj" fmla="val 100000"/>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prstClr val="white">
                      <a:lumMod val="85000"/>
                    </a:prstClr>
                  </a:solidFill>
                  <a:latin typeface="Arial Narrow" pitchFamily="34" charset="0"/>
                </a:rPr>
                <a:t>Increasingly complex toolboxes </a:t>
              </a:r>
              <a:r>
                <a:rPr lang="en-US" sz="1100" dirty="0" smtClean="0">
                  <a:solidFill>
                    <a:prstClr val="white">
                      <a:lumMod val="85000"/>
                    </a:prstClr>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prstClr val="white">
                      <a:lumMod val="85000"/>
                    </a:prstClr>
                  </a:solidFill>
                  <a:latin typeface="Arial Narrow" pitchFamily="34" charset="0"/>
                </a:rPr>
                <a:t>National capacities started </a:t>
              </a:r>
              <a:r>
                <a:rPr lang="en-US" sz="1100" dirty="0">
                  <a:solidFill>
                    <a:prstClr val="white">
                      <a:lumMod val="85000"/>
                    </a:prstClr>
                  </a:solidFill>
                  <a:latin typeface="Arial Narrow" pitchFamily="34" charset="0"/>
                </a:rPr>
                <a:t>to develop </a:t>
              </a:r>
              <a:endParaRPr lang="en-GB" dirty="0">
                <a:solidFill>
                  <a:prstClr val="white">
                    <a:lumMod val="85000"/>
                  </a:prstClr>
                </a:solidFill>
              </a:endParaRPr>
            </a:p>
          </p:txBody>
        </p:sp>
        <p:sp>
          <p:nvSpPr>
            <p:cNvPr id="41" name="Rectangle 40"/>
            <p:cNvSpPr/>
            <p:nvPr/>
          </p:nvSpPr>
          <p:spPr>
            <a:xfrm>
              <a:off x="6406263" y="280593"/>
              <a:ext cx="1511334" cy="432048"/>
            </a:xfrm>
            <a:prstGeom prst="rect">
              <a:avLst/>
            </a:prstGeom>
            <a:grpFill/>
            <a:ln>
              <a:solidFill>
                <a:schemeClr val="accent3">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prstClr val="white">
                      <a:lumMod val="85000"/>
                    </a:prstClr>
                  </a:solidFill>
                </a:rPr>
                <a:t>Implementation</a:t>
              </a:r>
              <a:endParaRPr lang="en-GB" sz="1600" dirty="0">
                <a:solidFill>
                  <a:prstClr val="white">
                    <a:lumMod val="85000"/>
                  </a:prstClr>
                </a:solidFill>
              </a:endParaRPr>
            </a:p>
          </p:txBody>
        </p:sp>
        <p:sp>
          <p:nvSpPr>
            <p:cNvPr id="73" name="TextBox 72"/>
            <p:cNvSpPr txBox="1"/>
            <p:nvPr/>
          </p:nvSpPr>
          <p:spPr>
            <a:xfrm>
              <a:off x="3275443" y="2911224"/>
              <a:ext cx="938035"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white">
                      <a:lumMod val="85000"/>
                    </a:prstClr>
                  </a:solidFill>
                  <a:latin typeface="Arial Narrow" pitchFamily="34" charset="0"/>
                </a:rPr>
                <a:t>  Joint external debt </a:t>
              </a:r>
              <a:r>
                <a:rPr lang="en-US" sz="1000" dirty="0" smtClean="0">
                  <a:solidFill>
                    <a:prstClr val="white">
                      <a:lumMod val="85000"/>
                    </a:prstClr>
                  </a:solidFill>
                  <a:latin typeface="Arial Narrow" pitchFamily="34" charset="0"/>
                </a:rPr>
                <a:t>hub</a:t>
              </a:r>
              <a:endParaRPr lang="en-US" sz="1000" dirty="0">
                <a:solidFill>
                  <a:prstClr val="white">
                    <a:lumMod val="85000"/>
                  </a:prstClr>
                </a:solidFill>
                <a:latin typeface="Arial Narrow" pitchFamily="34" charset="0"/>
              </a:endParaRPr>
            </a:p>
          </p:txBody>
        </p:sp>
        <p:sp>
          <p:nvSpPr>
            <p:cNvPr id="80" name="TextBox 79"/>
            <p:cNvSpPr txBox="1"/>
            <p:nvPr/>
          </p:nvSpPr>
          <p:spPr>
            <a:xfrm>
              <a:off x="7051159" y="2138344"/>
              <a:ext cx="799603"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prstClr val="white">
                      <a:lumMod val="85000"/>
                    </a:prstClr>
                  </a:solidFill>
                  <a:latin typeface="Arial Narrow" pitchFamily="34" charset="0"/>
                </a:rPr>
                <a:t>Global DSDs for NA, BOP, FDI</a:t>
              </a:r>
              <a:endParaRPr lang="en-US" sz="1000" dirty="0">
                <a:solidFill>
                  <a:prstClr val="white">
                    <a:lumMod val="85000"/>
                  </a:prstClr>
                </a:solidFill>
                <a:latin typeface="Arial Narrow" pitchFamily="34" charset="0"/>
              </a:endParaRPr>
            </a:p>
          </p:txBody>
        </p:sp>
        <p:sp>
          <p:nvSpPr>
            <p:cNvPr id="81" name="TextBox 80"/>
            <p:cNvSpPr txBox="1"/>
            <p:nvPr/>
          </p:nvSpPr>
          <p:spPr>
            <a:xfrm>
              <a:off x="7889679" y="1960344"/>
              <a:ext cx="1053918" cy="553998"/>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prstClr val="white">
                      <a:lumMod val="85000"/>
                    </a:prstClr>
                  </a:solidFill>
                  <a:latin typeface="Arial Narrow" pitchFamily="34" charset="0"/>
                </a:rPr>
                <a:t>Task Force for International Data Co-operation</a:t>
              </a:r>
              <a:endParaRPr lang="en-US" sz="1000" dirty="0">
                <a:solidFill>
                  <a:prstClr val="white">
                    <a:lumMod val="85000"/>
                  </a:prstClr>
                </a:solidFill>
                <a:latin typeface="Arial Narrow" pitchFamily="34" charset="0"/>
              </a:endParaRPr>
            </a:p>
          </p:txBody>
        </p:sp>
      </p:grpSp>
      <p:grpSp>
        <p:nvGrpSpPr>
          <p:cNvPr id="67" name="Group 66"/>
          <p:cNvGrpSpPr/>
          <p:nvPr/>
        </p:nvGrpSpPr>
        <p:grpSpPr>
          <a:xfrm>
            <a:off x="1030942" y="280593"/>
            <a:ext cx="8110970" cy="4492839"/>
            <a:chOff x="1030942" y="280593"/>
            <a:chExt cx="8110970" cy="4492839"/>
          </a:xfrm>
          <a:solidFill>
            <a:schemeClr val="accent4">
              <a:lumMod val="60000"/>
              <a:lumOff val="40000"/>
              <a:alpha val="14000"/>
            </a:schemeClr>
          </a:solidFill>
        </p:grpSpPr>
        <p:sp>
          <p:nvSpPr>
            <p:cNvPr id="46" name="TextBox 45"/>
            <p:cNvSpPr txBox="1"/>
            <p:nvPr/>
          </p:nvSpPr>
          <p:spPr>
            <a:xfrm>
              <a:off x="6092614" y="3952842"/>
              <a:ext cx="1225459" cy="553998"/>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Two permanent working groups set up:</a:t>
              </a:r>
            </a:p>
            <a:p>
              <a:pPr algn="l" fontAlgn="auto">
                <a:spcBef>
                  <a:spcPts val="0"/>
                </a:spcBef>
                <a:spcAft>
                  <a:spcPts val="0"/>
                </a:spcAft>
                <a:defRPr/>
              </a:pPr>
              <a:r>
                <a:rPr lang="en-US" sz="1000" dirty="0" smtClean="0">
                  <a:solidFill>
                    <a:schemeClr val="bg1">
                      <a:lumMod val="85000"/>
                    </a:schemeClr>
                  </a:solidFill>
                  <a:latin typeface="Arial Narrow" pitchFamily="34" charset="0"/>
                </a:rPr>
                <a:t>TWG and SWG</a:t>
              </a:r>
              <a:endParaRPr lang="en-US" sz="900" dirty="0">
                <a:solidFill>
                  <a:schemeClr val="bg1">
                    <a:lumMod val="85000"/>
                  </a:schemeClr>
                </a:solidFill>
                <a:latin typeface="Arial Narrow" pitchFamily="34" charset="0"/>
              </a:endParaRPr>
            </a:p>
          </p:txBody>
        </p:sp>
        <p:sp>
          <p:nvSpPr>
            <p:cNvPr id="40" name="Rectangle 39"/>
            <p:cNvSpPr/>
            <p:nvPr/>
          </p:nvSpPr>
          <p:spPr>
            <a:xfrm>
              <a:off x="5153024" y="280593"/>
              <a:ext cx="1254383" cy="432048"/>
            </a:xfrm>
            <a:prstGeom prst="rect">
              <a:avLst/>
            </a:prstGeom>
            <a:grpFill/>
            <a:ln>
              <a:solidFill>
                <a:schemeClr val="accent1">
                  <a:shade val="60000"/>
                  <a:satMod val="110000"/>
                  <a:alpha val="1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Governance</a:t>
              </a:r>
              <a:endParaRPr lang="en-GB" sz="1600" dirty="0">
                <a:solidFill>
                  <a:schemeClr val="bg1">
                    <a:lumMod val="85000"/>
                  </a:schemeClr>
                </a:solidFill>
              </a:endParaRPr>
            </a:p>
          </p:txBody>
        </p:sp>
        <p:sp>
          <p:nvSpPr>
            <p:cNvPr id="43" name="TextBox 42"/>
            <p:cNvSpPr txBox="1"/>
            <p:nvPr/>
          </p:nvSpPr>
          <p:spPr>
            <a:xfrm>
              <a:off x="1030942" y="4234823"/>
              <a:ext cx="1225459" cy="538609"/>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SDMX Task Force established, issues </a:t>
              </a:r>
              <a:r>
                <a:rPr lang="en-US" sz="900" dirty="0">
                  <a:solidFill>
                    <a:schemeClr val="bg1">
                      <a:lumMod val="85000"/>
                    </a:schemeClr>
                  </a:solidFill>
                  <a:latin typeface="Arial Narrow" pitchFamily="34" charset="0"/>
                </a:rPr>
                <a:t>“Common Statement”</a:t>
              </a:r>
            </a:p>
          </p:txBody>
        </p:sp>
        <p:sp>
          <p:nvSpPr>
            <p:cNvPr id="45" name="TextBox 44"/>
            <p:cNvSpPr txBox="1"/>
            <p:nvPr/>
          </p:nvSpPr>
          <p:spPr>
            <a:xfrm>
              <a:off x="4155332" y="4079802"/>
              <a:ext cx="1225459" cy="553998"/>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schemeClr val="bg1">
                      <a:lumMod val="85000"/>
                    </a:schemeClr>
                  </a:solidFill>
                  <a:latin typeface="Arial Narrow" pitchFamily="34" charset="0"/>
                </a:rPr>
                <a:t>MoU</a:t>
              </a:r>
              <a:r>
                <a:rPr lang="en-US" sz="1000" dirty="0" smtClean="0">
                  <a:solidFill>
                    <a:schemeClr val="bg1">
                      <a:lumMod val="85000"/>
                    </a:schemeClr>
                  </a:solidFill>
                  <a:latin typeface="Arial Narrow" pitchFamily="34" charset="0"/>
                </a:rPr>
                <a:t> signed by Sponsors, establishes</a:t>
              </a:r>
            </a:p>
            <a:p>
              <a:pPr algn="l" fontAlgn="auto">
                <a:spcBef>
                  <a:spcPts val="0"/>
                </a:spcBef>
                <a:spcAft>
                  <a:spcPts val="0"/>
                </a:spcAft>
                <a:defRPr/>
              </a:pPr>
              <a:r>
                <a:rPr lang="en-US" sz="1000" dirty="0" smtClean="0">
                  <a:solidFill>
                    <a:schemeClr val="bg1">
                      <a:lumMod val="85000"/>
                    </a:schemeClr>
                  </a:solidFill>
                  <a:latin typeface="Arial Narrow" pitchFamily="34" charset="0"/>
                </a:rPr>
                <a:t>SDMX Secretariat</a:t>
              </a:r>
              <a:endParaRPr lang="en-US" sz="900" dirty="0">
                <a:solidFill>
                  <a:schemeClr val="bg1">
                    <a:lumMod val="85000"/>
                  </a:schemeClr>
                </a:solidFill>
                <a:latin typeface="Arial Narrow" pitchFamily="34" charset="0"/>
              </a:endParaRPr>
            </a:p>
          </p:txBody>
        </p:sp>
        <p:sp>
          <p:nvSpPr>
            <p:cNvPr id="47" name="TextBox 46"/>
            <p:cNvSpPr txBox="1"/>
            <p:nvPr/>
          </p:nvSpPr>
          <p:spPr>
            <a:xfrm>
              <a:off x="7916453" y="2617583"/>
              <a:ext cx="1225459" cy="707886"/>
            </a:xfrm>
            <a:prstGeom prst="rect">
              <a:avLst/>
            </a:prstGeom>
            <a:grpFill/>
            <a:ln w="25400">
              <a:solidFill>
                <a:schemeClr val="accent1">
                  <a:shade val="60000"/>
                  <a:satMod val="11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schemeClr val="bg1">
                      <a:lumMod val="85000"/>
                    </a:schemeClr>
                  </a:solidFill>
                  <a:latin typeface="Arial Narrow" pitchFamily="34" charset="0"/>
                </a:rPr>
                <a:t>Ownership Group for the maintenance of globally agreed SDMX objects (NA &amp; BOP)</a:t>
              </a:r>
              <a:endParaRPr lang="en-US" sz="1000" dirty="0">
                <a:solidFill>
                  <a:schemeClr val="bg1">
                    <a:lumMod val="85000"/>
                  </a:schemeClr>
                </a:solidFill>
                <a:latin typeface="Arial Narrow" pitchFamily="34" charset="0"/>
              </a:endParaRPr>
            </a:p>
          </p:txBody>
        </p:sp>
      </p:grpSp>
      <p:sp>
        <p:nvSpPr>
          <p:cNvPr id="83" name="Slide Number Placeholder 3"/>
          <p:cNvSpPr>
            <a:spLocks noGrp="1"/>
          </p:cNvSpPr>
          <p:nvPr>
            <p:ph type="sldNum" sz="quarter" idx="10"/>
          </p:nvPr>
        </p:nvSpPr>
        <p:spPr>
          <a:xfrm>
            <a:off x="7850762" y="6245225"/>
            <a:ext cx="836038" cy="476250"/>
          </a:xfrm>
        </p:spPr>
        <p:txBody>
          <a:bodyPr/>
          <a:lstStyle/>
          <a:p>
            <a:pPr>
              <a:defRPr/>
            </a:pPr>
            <a:fld id="{8CD5A1A4-55D5-42A1-AE20-E6380FFAC6DA}" type="slidenum">
              <a:rPr lang="en-GB" smtClean="0">
                <a:solidFill>
                  <a:prstClr val="black">
                    <a:tint val="75000"/>
                  </a:prstClr>
                </a:solidFill>
              </a:rPr>
              <a:pPr>
                <a:defRPr/>
              </a:pPr>
              <a:t>6</a:t>
            </a:fld>
            <a:endParaRPr lang="en-GB" dirty="0">
              <a:solidFill>
                <a:prstClr val="black">
                  <a:tint val="75000"/>
                </a:prstClr>
              </a:solidFill>
            </a:endParaRPr>
          </a:p>
        </p:txBody>
      </p:sp>
      <p:sp>
        <p:nvSpPr>
          <p:cNvPr id="96" name="Rectangle 95"/>
          <p:cNvSpPr/>
          <p:nvPr/>
        </p:nvSpPr>
        <p:spPr>
          <a:xfrm>
            <a:off x="1863432" y="1384291"/>
            <a:ext cx="3095246" cy="1754326"/>
          </a:xfrm>
          <a:prstGeom prst="rect">
            <a:avLst/>
          </a:prstGeom>
          <a:solidFill>
            <a:schemeClr val="bg1">
              <a:lumMod val="95000"/>
            </a:schemeClr>
          </a:solidFill>
          <a:ln>
            <a:solidFill>
              <a:schemeClr val="accent6">
                <a:lumMod val="75000"/>
              </a:schemeClr>
            </a:solidFill>
          </a:ln>
        </p:spPr>
        <p:txBody>
          <a:bodyPr wrap="square">
            <a:spAutoFit/>
          </a:bodyPr>
          <a:lstStyle/>
          <a:p>
            <a:pPr marL="216000" indent="-216000" algn="l">
              <a:buFont typeface="Arial" panose="020B0604020202020204" pitchFamily="34" charset="0"/>
              <a:buChar char="•"/>
            </a:pPr>
            <a:r>
              <a:rPr lang="en-US" dirty="0" smtClean="0"/>
              <a:t>Metadata Common Vocabulary (MCV)</a:t>
            </a:r>
          </a:p>
          <a:p>
            <a:pPr marL="216000" indent="-216000" algn="l">
              <a:buFont typeface="Arial" panose="020B0604020202020204" pitchFamily="34" charset="0"/>
              <a:buChar char="•"/>
            </a:pPr>
            <a:r>
              <a:rPr lang="en-US" dirty="0" smtClean="0"/>
              <a:t>Cross Domain Concepts and Code-lists (CDC)</a:t>
            </a:r>
          </a:p>
          <a:p>
            <a:pPr marL="216000" indent="-216000" algn="l">
              <a:buFont typeface="Arial" panose="020B0604020202020204" pitchFamily="34" charset="0"/>
              <a:buChar char="•"/>
            </a:pPr>
            <a:r>
              <a:rPr lang="en-US" dirty="0" smtClean="0"/>
              <a:t>List of Statistical subject matter domains</a:t>
            </a:r>
          </a:p>
        </p:txBody>
      </p:sp>
      <p:cxnSp>
        <p:nvCxnSpPr>
          <p:cNvPr id="98" name="Straight Arrow Connector 97"/>
          <p:cNvCxnSpPr>
            <a:stCxn id="96" idx="2"/>
            <a:endCxn id="74" idx="0"/>
          </p:cNvCxnSpPr>
          <p:nvPr/>
        </p:nvCxnSpPr>
        <p:spPr>
          <a:xfrm>
            <a:off x="3411055" y="3138617"/>
            <a:ext cx="1344459" cy="1691189"/>
          </a:xfrm>
          <a:prstGeom prst="straightConnector1">
            <a:avLst/>
          </a:prstGeom>
          <a:ln w="158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5183214" y="1384291"/>
            <a:ext cx="3519223" cy="1754326"/>
          </a:xfrm>
          <a:prstGeom prst="rect">
            <a:avLst/>
          </a:prstGeom>
          <a:solidFill>
            <a:schemeClr val="bg1">
              <a:lumMod val="95000"/>
            </a:schemeClr>
          </a:solidFill>
          <a:ln>
            <a:solidFill>
              <a:schemeClr val="accent6">
                <a:lumMod val="75000"/>
              </a:schemeClr>
            </a:solidFill>
          </a:ln>
        </p:spPr>
        <p:txBody>
          <a:bodyPr wrap="square">
            <a:spAutoFit/>
          </a:bodyPr>
          <a:lstStyle/>
          <a:p>
            <a:pPr marL="216000" indent="-216000" algn="l">
              <a:buFont typeface="Arial" panose="020B0604020202020204" pitchFamily="34" charset="0"/>
              <a:buChar char="•"/>
            </a:pPr>
            <a:r>
              <a:rPr lang="en-US" dirty="0" smtClean="0"/>
              <a:t>Global registry content policy</a:t>
            </a:r>
          </a:p>
          <a:p>
            <a:pPr marL="216000" indent="-216000" algn="l">
              <a:buFont typeface="Arial" panose="020B0604020202020204" pitchFamily="34" charset="0"/>
              <a:buChar char="•"/>
            </a:pPr>
            <a:r>
              <a:rPr lang="en-US" dirty="0" smtClean="0"/>
              <a:t>SDMX Glossary – partially replacing MCV and CDCs</a:t>
            </a:r>
          </a:p>
          <a:p>
            <a:pPr marL="216000" indent="-216000" algn="l">
              <a:buFont typeface="Arial" panose="020B0604020202020204" pitchFamily="34" charset="0"/>
              <a:buChar char="•"/>
            </a:pPr>
            <a:r>
              <a:rPr lang="en-US" dirty="0" smtClean="0"/>
              <a:t>In the pipeline:</a:t>
            </a:r>
          </a:p>
          <a:p>
            <a:pPr marL="673200" lvl="2" indent="-216000" algn="l">
              <a:buFont typeface="Arial" panose="020B0604020202020204" pitchFamily="34" charset="0"/>
              <a:buChar char="•"/>
            </a:pPr>
            <a:r>
              <a:rPr lang="en-US" dirty="0" smtClean="0"/>
              <a:t>Embargo &amp; confidentiality</a:t>
            </a:r>
          </a:p>
          <a:p>
            <a:pPr marL="673200" lvl="2" indent="-216000" algn="l">
              <a:buFont typeface="Arial" panose="020B0604020202020204" pitchFamily="34" charset="0"/>
              <a:buChar char="•"/>
            </a:pPr>
            <a:r>
              <a:rPr lang="en-US" dirty="0" smtClean="0"/>
              <a:t>Versioning</a:t>
            </a:r>
          </a:p>
        </p:txBody>
      </p:sp>
      <p:sp>
        <p:nvSpPr>
          <p:cNvPr id="99"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158379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58545" y="179576"/>
            <a:ext cx="3341329" cy="801152"/>
          </a:xfrm>
        </p:spPr>
        <p:txBody>
          <a:bodyPr>
            <a:normAutofit/>
          </a:bodyPr>
          <a:lstStyle/>
          <a:p>
            <a:r>
              <a:rPr lang="en-GB" sz="3600" dirty="0" smtClean="0"/>
              <a:t>SDMX Timeline </a:t>
            </a:r>
            <a:endParaRPr lang="en-GB" sz="3600" dirty="0"/>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cxnSp>
        <p:nvCxnSpPr>
          <p:cNvPr id="64" name="Straight Connector 63"/>
          <p:cNvCxnSpPr>
            <a:stCxn id="58" idx="3"/>
            <a:endCxn id="60" idx="1"/>
          </p:cNvCxnSpPr>
          <p:nvPr/>
        </p:nvCxnSpPr>
        <p:spPr>
          <a:xfrm>
            <a:off x="4977669" y="1324799"/>
            <a:ext cx="54641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983000" y="280593"/>
            <a:ext cx="7985457" cy="2344511"/>
            <a:chOff x="983000" y="280593"/>
            <a:chExt cx="7985457" cy="2344511"/>
          </a:xfrm>
          <a:solidFill>
            <a:schemeClr val="accent3">
              <a:alpha val="10000"/>
            </a:schemeClr>
          </a:solidFill>
        </p:grpSpPr>
        <p:sp>
          <p:nvSpPr>
            <p:cNvPr id="42" name="Rectangle 41"/>
            <p:cNvSpPr/>
            <p:nvPr/>
          </p:nvSpPr>
          <p:spPr>
            <a:xfrm>
              <a:off x="7916453" y="280593"/>
              <a:ext cx="1052004" cy="43204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57" name="TextBox 56"/>
            <p:cNvSpPr txBox="1"/>
            <p:nvPr/>
          </p:nvSpPr>
          <p:spPr>
            <a:xfrm>
              <a:off x="983000" y="1867258"/>
              <a:ext cx="1143000" cy="400110"/>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sp>
          <p:nvSpPr>
            <p:cNvPr id="72" name="TextBox 71"/>
            <p:cNvSpPr txBox="1"/>
            <p:nvPr/>
          </p:nvSpPr>
          <p:spPr>
            <a:xfrm>
              <a:off x="3896578" y="1683345"/>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grpFill/>
            <a:ln>
              <a:solidFill>
                <a:schemeClr val="accent3">
                  <a:shade val="50000"/>
                  <a:alpha val="1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grpSp>
      <p:grpSp>
        <p:nvGrpSpPr>
          <p:cNvPr id="65" name="Group 64"/>
          <p:cNvGrpSpPr/>
          <p:nvPr/>
        </p:nvGrpSpPr>
        <p:grpSpPr>
          <a:xfrm>
            <a:off x="0" y="280593"/>
            <a:ext cx="9144000" cy="6095578"/>
            <a:chOff x="0" y="280593"/>
            <a:chExt cx="9144000" cy="6095578"/>
          </a:xfrm>
          <a:solidFill>
            <a:srgbClr val="FFC000">
              <a:alpha val="10000"/>
            </a:srgbClr>
          </a:solidFill>
        </p:grpSpPr>
        <p:sp>
          <p:nvSpPr>
            <p:cNvPr id="48" name="TextBox 47"/>
            <p:cNvSpPr txBox="1"/>
            <p:nvPr/>
          </p:nvSpPr>
          <p:spPr>
            <a:xfrm>
              <a:off x="0" y="5399088"/>
              <a:ext cx="1143000" cy="553998"/>
            </a:xfrm>
            <a:prstGeom prst="rect">
              <a:avLst/>
            </a:prstGeom>
            <a:grpFill/>
            <a:ln w="25400">
              <a:solidFill>
                <a:schemeClr val="accent3">
                  <a:shade val="50000"/>
                  <a:alpha val="10000"/>
                </a:schemeClr>
              </a:solidFill>
            </a:ln>
          </p:spPr>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 Inspired by  GESMES/TS and EDIFACT</a:t>
              </a:r>
              <a:endParaRPr lang="en-US" sz="1000" dirty="0">
                <a:solidFill>
                  <a:schemeClr val="bg1">
                    <a:lumMod val="85000"/>
                  </a:schemeClr>
                </a:solidFill>
                <a:latin typeface="Arial Narrow" pitchFamily="34" charset="0"/>
              </a:endParaRPr>
            </a:p>
          </p:txBody>
        </p:sp>
        <p:grpSp>
          <p:nvGrpSpPr>
            <p:cNvPr id="63" name="Group 62"/>
            <p:cNvGrpSpPr/>
            <p:nvPr/>
          </p:nvGrpSpPr>
          <p:grpSpPr>
            <a:xfrm>
              <a:off x="2268055" y="280593"/>
              <a:ext cx="6875945" cy="6095578"/>
              <a:chOff x="2268055" y="280593"/>
              <a:chExt cx="6875945" cy="6095578"/>
            </a:xfrm>
            <a:grpFill/>
          </p:grpSpPr>
          <p:sp>
            <p:nvSpPr>
              <p:cNvPr id="3" name="Rectangle 2"/>
              <p:cNvSpPr/>
              <p:nvPr/>
            </p:nvSpPr>
            <p:spPr>
              <a:xfrm>
                <a:off x="4195280" y="280593"/>
                <a:ext cx="958888" cy="432048"/>
              </a:xfrm>
              <a:prstGeom prst="rect">
                <a:avLst/>
              </a:prstGeom>
              <a:grpFill/>
              <a:ln>
                <a:solidFill>
                  <a:schemeClr val="accent3">
                    <a:shade val="50000"/>
                    <a:alpha val="1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Standard</a:t>
                </a:r>
                <a:endParaRPr lang="en-GB" sz="1600" dirty="0">
                  <a:solidFill>
                    <a:schemeClr val="bg1">
                      <a:lumMod val="85000"/>
                    </a:schemeClr>
                  </a:solidFill>
                </a:endParaRPr>
              </a:p>
            </p:txBody>
          </p:sp>
          <p:sp>
            <p:nvSpPr>
              <p:cNvPr id="49" name="TextBox 48"/>
              <p:cNvSpPr txBox="1"/>
              <p:nvPr/>
            </p:nvSpPr>
            <p:spPr>
              <a:xfrm>
                <a:off x="2268055" y="5347223"/>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a:t>
                </a:r>
                <a:r>
                  <a:rPr lang="en-US" sz="1000" dirty="0">
                    <a:solidFill>
                      <a:schemeClr val="bg1">
                        <a:lumMod val="85000"/>
                      </a:schemeClr>
                    </a:solidFill>
                    <a:latin typeface="Arial Narrow" pitchFamily="34" charset="0"/>
                  </a:rPr>
                  <a:t>1.0 </a:t>
                </a:r>
                <a:r>
                  <a:rPr lang="en-US" sz="1000" dirty="0" smtClean="0">
                    <a:solidFill>
                      <a:schemeClr val="bg1">
                        <a:lumMod val="85000"/>
                      </a:schemeClr>
                    </a:solidFill>
                    <a:latin typeface="Arial Narrow" pitchFamily="34" charset="0"/>
                  </a:rPr>
                  <a:t>publicly released</a:t>
                </a:r>
                <a:endParaRPr lang="en-US" sz="1000" dirty="0">
                  <a:solidFill>
                    <a:schemeClr val="bg1">
                      <a:lumMod val="85000"/>
                    </a:schemeClr>
                  </a:solidFill>
                  <a:latin typeface="Arial Narrow" pitchFamily="34" charset="0"/>
                </a:endParaRPr>
              </a:p>
            </p:txBody>
          </p:sp>
          <p:sp>
            <p:nvSpPr>
              <p:cNvPr id="50" name="TextBox 49"/>
              <p:cNvSpPr txBox="1"/>
              <p:nvPr/>
            </p:nvSpPr>
            <p:spPr>
              <a:xfrm>
                <a:off x="6985470" y="5820705"/>
                <a:ext cx="12283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2.1 accepted as  an ISO standard</a:t>
                </a:r>
                <a:endParaRPr lang="en-US" sz="1000" dirty="0">
                  <a:solidFill>
                    <a:schemeClr val="bg1">
                      <a:lumMod val="85000"/>
                    </a:schemeClr>
                  </a:solidFill>
                  <a:latin typeface="Arial Narrow" pitchFamily="34" charset="0"/>
                </a:endParaRPr>
              </a:p>
            </p:txBody>
          </p:sp>
          <p:sp>
            <p:nvSpPr>
              <p:cNvPr id="51" name="TextBox 50"/>
              <p:cNvSpPr txBox="1"/>
              <p:nvPr/>
            </p:nvSpPr>
            <p:spPr>
              <a:xfrm>
                <a:off x="3531724" y="5348114"/>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2.0 publicly released</a:t>
                </a:r>
                <a:endParaRPr lang="en-US" sz="1000" dirty="0">
                  <a:solidFill>
                    <a:schemeClr val="bg1">
                      <a:lumMod val="85000"/>
                    </a:schemeClr>
                  </a:solidFill>
                  <a:latin typeface="Arial Narrow" pitchFamily="34" charset="0"/>
                </a:endParaRPr>
              </a:p>
            </p:txBody>
          </p:sp>
          <p:sp>
            <p:nvSpPr>
              <p:cNvPr id="52" name="TextBox 51"/>
              <p:cNvSpPr txBox="1"/>
              <p:nvPr/>
            </p:nvSpPr>
            <p:spPr>
              <a:xfrm>
                <a:off x="6244149" y="5360881"/>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2.1 publicly released</a:t>
                </a:r>
                <a:endParaRPr lang="en-US" sz="1000" dirty="0">
                  <a:solidFill>
                    <a:schemeClr val="bg1">
                      <a:lumMod val="85000"/>
                    </a:schemeClr>
                  </a:solidFill>
                  <a:latin typeface="Arial Narrow" pitchFamily="34" charset="0"/>
                </a:endParaRPr>
              </a:p>
            </p:txBody>
          </p:sp>
          <p:sp>
            <p:nvSpPr>
              <p:cNvPr id="53" name="TextBox 52"/>
              <p:cNvSpPr txBox="1"/>
              <p:nvPr/>
            </p:nvSpPr>
            <p:spPr>
              <a:xfrm>
                <a:off x="3106706" y="5822173"/>
                <a:ext cx="1228300"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1.0 accepted as ISO technical specification</a:t>
                </a:r>
                <a:endParaRPr lang="en-US" sz="1000" dirty="0">
                  <a:solidFill>
                    <a:schemeClr val="bg1">
                      <a:lumMod val="85000"/>
                    </a:schemeClr>
                  </a:solidFill>
                  <a:latin typeface="Arial Narrow" pitchFamily="34" charset="0"/>
                </a:endParaRPr>
              </a:p>
            </p:txBody>
          </p:sp>
          <p:sp>
            <p:nvSpPr>
              <p:cNvPr id="54" name="TextBox 53"/>
              <p:cNvSpPr txBox="1"/>
              <p:nvPr/>
            </p:nvSpPr>
            <p:spPr>
              <a:xfrm>
                <a:off x="7636167" y="5360881"/>
                <a:ext cx="1046457"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SDMX-JSON </a:t>
                </a:r>
              </a:p>
              <a:p>
                <a:pPr algn="l" fontAlgn="auto">
                  <a:spcBef>
                    <a:spcPts val="0"/>
                  </a:spcBef>
                  <a:spcAft>
                    <a:spcPts val="0"/>
                  </a:spcAft>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syntax provided</a:t>
                </a:r>
                <a:endParaRPr lang="en-US" sz="1000" dirty="0">
                  <a:solidFill>
                    <a:schemeClr val="bg1">
                      <a:lumMod val="85000"/>
                    </a:schemeClr>
                  </a:solidFill>
                  <a:latin typeface="Arial Narrow" pitchFamily="34" charset="0"/>
                </a:endParaRPr>
              </a:p>
            </p:txBody>
          </p:sp>
          <p:sp>
            <p:nvSpPr>
              <p:cNvPr id="55" name="TextBox 54"/>
              <p:cNvSpPr txBox="1"/>
              <p:nvPr/>
            </p:nvSpPr>
            <p:spPr>
              <a:xfrm>
                <a:off x="8260874" y="5822173"/>
                <a:ext cx="883126"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Validation Transformation Language 1.0</a:t>
                </a:r>
                <a:endParaRPr lang="en-US" sz="1000" dirty="0">
                  <a:solidFill>
                    <a:schemeClr val="bg1">
                      <a:lumMod val="85000"/>
                    </a:schemeClr>
                  </a:solidFill>
                  <a:latin typeface="Arial Narrow" pitchFamily="34" charset="0"/>
                </a:endParaRPr>
              </a:p>
            </p:txBody>
          </p:sp>
          <p:sp>
            <p:nvSpPr>
              <p:cNvPr id="74" name="TextBox 73"/>
              <p:cNvSpPr txBox="1"/>
              <p:nvPr/>
            </p:nvSpPr>
            <p:spPr>
              <a:xfrm>
                <a:off x="4237320" y="4829806"/>
                <a:ext cx="1036388" cy="40005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Content Oriented </a:t>
                </a:r>
                <a:r>
                  <a:rPr lang="en-US" sz="1000" dirty="0" smtClean="0">
                    <a:solidFill>
                      <a:schemeClr val="bg1">
                        <a:lumMod val="85000"/>
                      </a:schemeClr>
                    </a:solidFill>
                    <a:latin typeface="Arial Narrow" pitchFamily="34" charset="0"/>
                  </a:rPr>
                  <a:t>Guidelines</a:t>
                </a:r>
                <a:endParaRPr lang="en-US" sz="1000" dirty="0">
                  <a:solidFill>
                    <a:schemeClr val="bg1">
                      <a:lumMod val="85000"/>
                    </a:schemeClr>
                  </a:solidFill>
                  <a:latin typeface="Arial Narrow" pitchFamily="34" charset="0"/>
                </a:endParaRPr>
              </a:p>
            </p:txBody>
          </p:sp>
          <p:sp>
            <p:nvSpPr>
              <p:cNvPr id="75" name="TextBox 74"/>
              <p:cNvSpPr txBox="1"/>
              <p:nvPr/>
            </p:nvSpPr>
            <p:spPr>
              <a:xfrm>
                <a:off x="2938173" y="4829806"/>
                <a:ext cx="1243663"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code-lists</a:t>
                </a:r>
                <a:endParaRPr lang="en-US" sz="1000" dirty="0">
                  <a:solidFill>
                    <a:schemeClr val="bg1">
                      <a:lumMod val="85000"/>
                    </a:schemeClr>
                  </a:solidFill>
                  <a:latin typeface="Arial Narrow" pitchFamily="34" charset="0"/>
                </a:endParaRPr>
              </a:p>
            </p:txBody>
          </p:sp>
          <p:sp>
            <p:nvSpPr>
              <p:cNvPr id="77" name="TextBox 76"/>
              <p:cNvSpPr txBox="1"/>
              <p:nvPr/>
            </p:nvSpPr>
            <p:spPr>
              <a:xfrm>
                <a:off x="7012243" y="4829746"/>
                <a:ext cx="877436"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DSDs</a:t>
                </a:r>
                <a:endParaRPr lang="en-US" sz="1000" dirty="0">
                  <a:solidFill>
                    <a:schemeClr val="bg1">
                      <a:lumMod val="85000"/>
                    </a:schemeClr>
                  </a:solidFill>
                  <a:latin typeface="Arial Narrow" pitchFamily="34" charset="0"/>
                </a:endParaRPr>
              </a:p>
            </p:txBody>
          </p:sp>
          <p:sp>
            <p:nvSpPr>
              <p:cNvPr id="78" name="TextBox 77"/>
              <p:cNvSpPr txBox="1"/>
              <p:nvPr/>
            </p:nvSpPr>
            <p:spPr>
              <a:xfrm>
                <a:off x="7916454" y="4829746"/>
                <a:ext cx="1138730"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Modeling a domain for exchange</a:t>
                </a:r>
                <a:endParaRPr lang="en-US" sz="1000" dirty="0">
                  <a:solidFill>
                    <a:schemeClr val="bg1">
                      <a:lumMod val="85000"/>
                    </a:schemeClr>
                  </a:solidFill>
                  <a:latin typeface="Arial Narrow" pitchFamily="34" charset="0"/>
                </a:endParaRPr>
              </a:p>
            </p:txBody>
          </p:sp>
        </p:grpSp>
      </p:grpSp>
      <p:grpSp>
        <p:nvGrpSpPr>
          <p:cNvPr id="56" name="Group 55"/>
          <p:cNvGrpSpPr/>
          <p:nvPr/>
        </p:nvGrpSpPr>
        <p:grpSpPr>
          <a:xfrm>
            <a:off x="1643672" y="280593"/>
            <a:ext cx="7395379" cy="3166765"/>
            <a:chOff x="1643672" y="280593"/>
            <a:chExt cx="7395379" cy="3166765"/>
          </a:xfrm>
          <a:solidFill>
            <a:srgbClr val="B9CDE5"/>
          </a:solidFill>
        </p:grpSpPr>
        <p:sp>
          <p:nvSpPr>
            <p:cNvPr id="82" name="Isosceles Triangle 81"/>
            <p:cNvSpPr/>
            <p:nvPr/>
          </p:nvSpPr>
          <p:spPr>
            <a:xfrm>
              <a:off x="1643672" y="2067313"/>
              <a:ext cx="7395379" cy="1380045"/>
            </a:xfrm>
            <a:prstGeom prst="triangle">
              <a:avLst>
                <a:gd name="adj" fmla="val 100000"/>
              </a:avLst>
            </a:prstGeom>
            <a:grp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schemeClr val="tx1"/>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schemeClr val="tx1"/>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schemeClr val="tx1"/>
                  </a:solidFill>
                  <a:latin typeface="Arial Narrow" pitchFamily="34" charset="0"/>
                </a:rPr>
                <a:t>Increasingly complex toolboxes </a:t>
              </a:r>
              <a:r>
                <a:rPr lang="en-US" sz="1100" dirty="0" smtClean="0">
                  <a:solidFill>
                    <a:schemeClr val="tx1"/>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schemeClr val="tx1"/>
                  </a:solidFill>
                  <a:latin typeface="Arial Narrow" pitchFamily="34" charset="0"/>
                </a:rPr>
                <a:t>National capacities started </a:t>
              </a:r>
              <a:r>
                <a:rPr lang="en-US" sz="1100" dirty="0">
                  <a:solidFill>
                    <a:schemeClr val="tx1"/>
                  </a:solidFill>
                  <a:latin typeface="Arial Narrow" pitchFamily="34" charset="0"/>
                </a:rPr>
                <a:t>to develop </a:t>
              </a:r>
              <a:endParaRPr lang="en-GB" dirty="0">
                <a:solidFill>
                  <a:schemeClr val="tx1"/>
                </a:solidFill>
              </a:endParaRPr>
            </a:p>
          </p:txBody>
        </p:sp>
        <p:sp>
          <p:nvSpPr>
            <p:cNvPr id="41" name="Rectangle 40"/>
            <p:cNvSpPr/>
            <p:nvPr/>
          </p:nvSpPr>
          <p:spPr>
            <a:xfrm>
              <a:off x="6406263" y="280593"/>
              <a:ext cx="1511334" cy="432048"/>
            </a:xfrm>
            <a:prstGeom prst="rect">
              <a:avLst/>
            </a:prstGeom>
            <a:grp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schemeClr val="tx1"/>
                  </a:solidFill>
                </a:rPr>
                <a:t>Implementation</a:t>
              </a:r>
              <a:endParaRPr lang="en-GB" sz="1600" dirty="0">
                <a:solidFill>
                  <a:schemeClr val="tx1"/>
                </a:solidFill>
              </a:endParaRPr>
            </a:p>
          </p:txBody>
        </p:sp>
        <p:sp>
          <p:nvSpPr>
            <p:cNvPr id="73" name="TextBox 72"/>
            <p:cNvSpPr txBox="1"/>
            <p:nvPr/>
          </p:nvSpPr>
          <p:spPr>
            <a:xfrm>
              <a:off x="3275443" y="2911224"/>
              <a:ext cx="938035" cy="400110"/>
            </a:xfrm>
            <a:prstGeom prst="rect">
              <a:avLst/>
            </a:prstGeom>
            <a:grpFill/>
            <a:ln w="25400">
              <a:solidFill>
                <a:schemeClr val="tx2">
                  <a:lumMod val="60000"/>
                  <a:lumOff val="4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latin typeface="Arial Narrow" pitchFamily="34" charset="0"/>
                </a:rPr>
                <a:t>  Joint external debt </a:t>
              </a:r>
              <a:r>
                <a:rPr lang="en-US" sz="1000" dirty="0" smtClean="0">
                  <a:latin typeface="Arial Narrow" pitchFamily="34" charset="0"/>
                </a:rPr>
                <a:t>hub</a:t>
              </a:r>
              <a:endParaRPr lang="en-US" sz="1000" dirty="0">
                <a:latin typeface="Arial Narrow" pitchFamily="34" charset="0"/>
              </a:endParaRPr>
            </a:p>
          </p:txBody>
        </p:sp>
        <p:sp>
          <p:nvSpPr>
            <p:cNvPr id="80" name="TextBox 79"/>
            <p:cNvSpPr txBox="1"/>
            <p:nvPr/>
          </p:nvSpPr>
          <p:spPr>
            <a:xfrm>
              <a:off x="7051159" y="2138344"/>
              <a:ext cx="799603" cy="553998"/>
            </a:xfrm>
            <a:prstGeom prst="rect">
              <a:avLst/>
            </a:prstGeom>
            <a:grpFill/>
            <a:ln w="25400">
              <a:solidFill>
                <a:schemeClr val="tx2">
                  <a:lumMod val="60000"/>
                  <a:lumOff val="4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Global DSDs for NA, BOP, FDI</a:t>
              </a:r>
              <a:endParaRPr lang="en-US" sz="1000" dirty="0">
                <a:latin typeface="Arial Narrow" pitchFamily="34" charset="0"/>
              </a:endParaRPr>
            </a:p>
          </p:txBody>
        </p:sp>
        <p:sp>
          <p:nvSpPr>
            <p:cNvPr id="81" name="TextBox 80"/>
            <p:cNvSpPr txBox="1"/>
            <p:nvPr/>
          </p:nvSpPr>
          <p:spPr>
            <a:xfrm>
              <a:off x="7889679" y="1960344"/>
              <a:ext cx="1053918" cy="553998"/>
            </a:xfrm>
            <a:prstGeom prst="rect">
              <a:avLst/>
            </a:prstGeom>
            <a:grpFill/>
            <a:ln w="25400">
              <a:solidFill>
                <a:schemeClr val="tx2">
                  <a:lumMod val="60000"/>
                  <a:lumOff val="40000"/>
                </a:schemeClr>
              </a:solidFill>
            </a:ln>
          </p:spPr>
          <p:txBody>
            <a:bodyPr wrap="square">
              <a:spAutoFit/>
            </a:bodyPr>
            <a:lstStyle/>
            <a:p>
              <a:pPr algn="l" fontAlgn="auto">
                <a:spcBef>
                  <a:spcPts val="0"/>
                </a:spcBef>
                <a:spcAft>
                  <a:spcPts val="0"/>
                </a:spcAft>
                <a:defRPr/>
              </a:pPr>
              <a:r>
                <a:rPr lang="en-US" sz="1000" dirty="0" smtClean="0">
                  <a:latin typeface="Arial Narrow" pitchFamily="34" charset="0"/>
                </a:rPr>
                <a:t>Task Force for International Data Co-operation</a:t>
              </a:r>
              <a:endParaRPr lang="en-US" sz="1000" dirty="0">
                <a:latin typeface="Arial Narrow" pitchFamily="34" charset="0"/>
              </a:endParaRPr>
            </a:p>
          </p:txBody>
        </p:sp>
      </p:grpSp>
      <p:grpSp>
        <p:nvGrpSpPr>
          <p:cNvPr id="67" name="Group 66"/>
          <p:cNvGrpSpPr/>
          <p:nvPr/>
        </p:nvGrpSpPr>
        <p:grpSpPr>
          <a:xfrm>
            <a:off x="1030942" y="280593"/>
            <a:ext cx="8110970" cy="4492839"/>
            <a:chOff x="1030942" y="280593"/>
            <a:chExt cx="8110970" cy="4492839"/>
          </a:xfrm>
          <a:solidFill>
            <a:srgbClr val="000000">
              <a:alpha val="10196"/>
            </a:srgbClr>
          </a:solidFill>
        </p:grpSpPr>
        <p:sp>
          <p:nvSpPr>
            <p:cNvPr id="46" name="TextBox 45"/>
            <p:cNvSpPr txBox="1"/>
            <p:nvPr/>
          </p:nvSpPr>
          <p:spPr>
            <a:xfrm>
              <a:off x="6092614" y="3952842"/>
              <a:ext cx="1225459" cy="553998"/>
            </a:xfrm>
            <a:prstGeom prst="rect">
              <a:avLst/>
            </a:prstGeom>
            <a:grpFill/>
            <a:ln w="25400">
              <a:solidFill>
                <a:srgbClr val="000000">
                  <a:alpha val="10196"/>
                </a:srgb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Two permanent working groups set up:</a:t>
              </a:r>
            </a:p>
            <a:p>
              <a:pPr algn="l" fontAlgn="auto">
                <a:spcBef>
                  <a:spcPts val="0"/>
                </a:spcBef>
                <a:spcAft>
                  <a:spcPts val="0"/>
                </a:spcAft>
                <a:defRPr/>
              </a:pPr>
              <a:r>
                <a:rPr lang="en-US" sz="1000" dirty="0" smtClean="0">
                  <a:solidFill>
                    <a:schemeClr val="bg1">
                      <a:lumMod val="85000"/>
                    </a:schemeClr>
                  </a:solidFill>
                  <a:latin typeface="Arial Narrow" pitchFamily="34" charset="0"/>
                </a:rPr>
                <a:t>TWG and SWG</a:t>
              </a:r>
              <a:endParaRPr lang="en-US" sz="900" dirty="0">
                <a:solidFill>
                  <a:schemeClr val="bg1">
                    <a:lumMod val="85000"/>
                  </a:schemeClr>
                </a:solidFill>
                <a:latin typeface="Arial Narrow" pitchFamily="34" charset="0"/>
              </a:endParaRPr>
            </a:p>
          </p:txBody>
        </p:sp>
        <p:sp>
          <p:nvSpPr>
            <p:cNvPr id="40" name="Rectangle 39"/>
            <p:cNvSpPr/>
            <p:nvPr/>
          </p:nvSpPr>
          <p:spPr>
            <a:xfrm>
              <a:off x="5153024" y="280593"/>
              <a:ext cx="1254383" cy="432048"/>
            </a:xfrm>
            <a:prstGeom prst="rect">
              <a:avLst/>
            </a:prstGeom>
            <a:grpFill/>
            <a:ln>
              <a:solidFill>
                <a:srgbClr val="000000">
                  <a:alpha val="10196"/>
                </a:srgb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Governance</a:t>
              </a:r>
              <a:endParaRPr lang="en-GB" sz="1600" dirty="0">
                <a:solidFill>
                  <a:schemeClr val="bg1">
                    <a:lumMod val="85000"/>
                  </a:schemeClr>
                </a:solidFill>
              </a:endParaRPr>
            </a:p>
          </p:txBody>
        </p:sp>
        <p:sp>
          <p:nvSpPr>
            <p:cNvPr id="43" name="TextBox 42"/>
            <p:cNvSpPr txBox="1"/>
            <p:nvPr/>
          </p:nvSpPr>
          <p:spPr>
            <a:xfrm>
              <a:off x="1030942" y="4234823"/>
              <a:ext cx="1225459" cy="538609"/>
            </a:xfrm>
            <a:prstGeom prst="rect">
              <a:avLst/>
            </a:prstGeom>
            <a:grpFill/>
            <a:ln w="25400">
              <a:solidFill>
                <a:srgbClr val="000000">
                  <a:alpha val="10196"/>
                </a:srgb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SDMX Task Force established, issues </a:t>
              </a:r>
              <a:r>
                <a:rPr lang="en-US" sz="900" dirty="0">
                  <a:solidFill>
                    <a:schemeClr val="bg1">
                      <a:lumMod val="85000"/>
                    </a:schemeClr>
                  </a:solidFill>
                  <a:latin typeface="Arial Narrow" pitchFamily="34" charset="0"/>
                </a:rPr>
                <a:t>“Common Statement”</a:t>
              </a:r>
            </a:p>
          </p:txBody>
        </p:sp>
        <p:sp>
          <p:nvSpPr>
            <p:cNvPr id="45" name="TextBox 44"/>
            <p:cNvSpPr txBox="1"/>
            <p:nvPr/>
          </p:nvSpPr>
          <p:spPr>
            <a:xfrm>
              <a:off x="4155332" y="4079802"/>
              <a:ext cx="1225459" cy="553998"/>
            </a:xfrm>
            <a:prstGeom prst="rect">
              <a:avLst/>
            </a:prstGeom>
            <a:grpFill/>
            <a:ln w="25400">
              <a:solidFill>
                <a:srgbClr val="000000">
                  <a:alpha val="10196"/>
                </a:srgb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schemeClr val="bg1">
                      <a:lumMod val="85000"/>
                    </a:schemeClr>
                  </a:solidFill>
                  <a:latin typeface="Arial Narrow" pitchFamily="34" charset="0"/>
                </a:rPr>
                <a:t>MoU</a:t>
              </a:r>
              <a:r>
                <a:rPr lang="en-US" sz="1000" dirty="0" smtClean="0">
                  <a:solidFill>
                    <a:schemeClr val="bg1">
                      <a:lumMod val="85000"/>
                    </a:schemeClr>
                  </a:solidFill>
                  <a:latin typeface="Arial Narrow" pitchFamily="34" charset="0"/>
                </a:rPr>
                <a:t> signed by Sponsors, establishes</a:t>
              </a:r>
            </a:p>
            <a:p>
              <a:pPr algn="l" fontAlgn="auto">
                <a:spcBef>
                  <a:spcPts val="0"/>
                </a:spcBef>
                <a:spcAft>
                  <a:spcPts val="0"/>
                </a:spcAft>
                <a:defRPr/>
              </a:pPr>
              <a:r>
                <a:rPr lang="en-US" sz="1000" dirty="0" smtClean="0">
                  <a:solidFill>
                    <a:schemeClr val="bg1">
                      <a:lumMod val="85000"/>
                    </a:schemeClr>
                  </a:solidFill>
                  <a:latin typeface="Arial Narrow" pitchFamily="34" charset="0"/>
                </a:rPr>
                <a:t>SDMX Secretariat</a:t>
              </a:r>
              <a:endParaRPr lang="en-US" sz="900" dirty="0">
                <a:solidFill>
                  <a:schemeClr val="bg1">
                    <a:lumMod val="85000"/>
                  </a:schemeClr>
                </a:solidFill>
                <a:latin typeface="Arial Narrow" pitchFamily="34" charset="0"/>
              </a:endParaRPr>
            </a:p>
          </p:txBody>
        </p:sp>
        <p:sp>
          <p:nvSpPr>
            <p:cNvPr id="47" name="TextBox 46"/>
            <p:cNvSpPr txBox="1"/>
            <p:nvPr/>
          </p:nvSpPr>
          <p:spPr>
            <a:xfrm>
              <a:off x="7916453" y="2617583"/>
              <a:ext cx="1225459" cy="707886"/>
            </a:xfrm>
            <a:prstGeom prst="rect">
              <a:avLst/>
            </a:prstGeom>
            <a:grpFill/>
            <a:ln w="25400">
              <a:solidFill>
                <a:srgbClr val="000000">
                  <a:alpha val="10196"/>
                </a:srgb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schemeClr val="bg1">
                      <a:lumMod val="85000"/>
                    </a:schemeClr>
                  </a:solidFill>
                  <a:latin typeface="Arial Narrow" pitchFamily="34" charset="0"/>
                </a:rPr>
                <a:t>Ownership Group for the maintenance of globally agreed SDMX objects (NA &amp; BOP)</a:t>
              </a:r>
              <a:endParaRPr lang="en-US" sz="1000" dirty="0">
                <a:solidFill>
                  <a:schemeClr val="bg1">
                    <a:lumMod val="85000"/>
                  </a:schemeClr>
                </a:solidFill>
                <a:latin typeface="Arial Narrow" pitchFamily="34" charset="0"/>
              </a:endParaRPr>
            </a:p>
          </p:txBody>
        </p:sp>
      </p:grpSp>
      <p:sp>
        <p:nvSpPr>
          <p:cNvPr id="83" name="Slide Number Placeholder 3"/>
          <p:cNvSpPr>
            <a:spLocks noGrp="1"/>
          </p:cNvSpPr>
          <p:nvPr>
            <p:ph type="sldNum" sz="quarter" idx="10"/>
          </p:nvPr>
        </p:nvSpPr>
        <p:spPr>
          <a:xfrm>
            <a:off x="6553200" y="6245225"/>
            <a:ext cx="2133600" cy="476250"/>
          </a:xfrm>
        </p:spPr>
        <p:txBody>
          <a:bodyPr/>
          <a:lstStyle/>
          <a:p>
            <a:pPr>
              <a:defRPr/>
            </a:pPr>
            <a:fld id="{8CD5A1A4-55D5-42A1-AE20-E6380FFAC6DA}" type="slidenum">
              <a:rPr lang="en-GB" smtClean="0"/>
              <a:pPr>
                <a:defRPr/>
              </a:pPr>
              <a:t>7</a:t>
            </a:fld>
            <a:endParaRPr lang="en-GB" dirty="0"/>
          </a:p>
        </p:txBody>
      </p:sp>
      <p:sp>
        <p:nvSpPr>
          <p:cNvPr id="84" name="TextBox 83"/>
          <p:cNvSpPr txBox="1"/>
          <p:nvPr/>
        </p:nvSpPr>
        <p:spPr>
          <a:xfrm>
            <a:off x="7551998" y="1639093"/>
            <a:ext cx="962243" cy="246221"/>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Global </a:t>
            </a:r>
            <a:r>
              <a:rPr lang="en-US" sz="1000" dirty="0" smtClean="0">
                <a:solidFill>
                  <a:prstClr val="black"/>
                </a:solidFill>
                <a:latin typeface="Arial Narrow" pitchFamily="34" charset="0"/>
              </a:rPr>
              <a:t>Registry</a:t>
            </a:r>
            <a:endParaRPr lang="en-US" sz="1000" dirty="0">
              <a:solidFill>
                <a:prstClr val="black"/>
              </a:solidFill>
              <a:latin typeface="Arial Narrow" pitchFamily="34" charset="0"/>
            </a:endParaRPr>
          </a:p>
        </p:txBody>
      </p:sp>
      <p:sp>
        <p:nvSpPr>
          <p:cNvPr id="86" name="Rectangle 85"/>
          <p:cNvSpPr/>
          <p:nvPr/>
        </p:nvSpPr>
        <p:spPr>
          <a:xfrm>
            <a:off x="1930247" y="4037404"/>
            <a:ext cx="4530065" cy="2308324"/>
          </a:xfrm>
          <a:prstGeom prst="rect">
            <a:avLst/>
          </a:prstGeom>
          <a:solidFill>
            <a:schemeClr val="bg1">
              <a:lumMod val="95000"/>
            </a:schemeClr>
          </a:solidFill>
          <a:ln>
            <a:solidFill>
              <a:schemeClr val="accent1"/>
            </a:solidFill>
          </a:ln>
        </p:spPr>
        <p:txBody>
          <a:bodyPr wrap="square">
            <a:spAutoFit/>
          </a:bodyPr>
          <a:lstStyle/>
          <a:p>
            <a:pPr algn="l"/>
            <a:r>
              <a:rPr lang="en-GB" sz="1600" dirty="0"/>
              <a:t>M</a:t>
            </a:r>
            <a:r>
              <a:rPr lang="en-GB" sz="1600" dirty="0" smtClean="0"/>
              <a:t>ulti-domain </a:t>
            </a:r>
            <a:r>
              <a:rPr lang="en-GB" sz="1600" dirty="0"/>
              <a:t>and single domain DSDs for exchanges between Stats agencies/CBs and an International Organisation </a:t>
            </a:r>
          </a:p>
          <a:p>
            <a:pPr marL="285750" indent="-285750" algn="l">
              <a:buFont typeface="Arial" panose="020B0604020202020204" pitchFamily="34" charset="0"/>
              <a:buChar char="•"/>
            </a:pPr>
            <a:r>
              <a:rPr lang="en-GB" sz="1600" dirty="0"/>
              <a:t>SDMX-EDI in central bank data </a:t>
            </a:r>
            <a:r>
              <a:rPr lang="en-GB" sz="1600" dirty="0" smtClean="0"/>
              <a:t>exchanges</a:t>
            </a:r>
          </a:p>
          <a:p>
            <a:pPr marL="285750" indent="-285750" algn="l">
              <a:buFont typeface="Arial" panose="020B0604020202020204" pitchFamily="34" charset="0"/>
              <a:buChar char="•"/>
            </a:pPr>
            <a:r>
              <a:rPr lang="en-GB" sz="1600" dirty="0" smtClean="0"/>
              <a:t>Census </a:t>
            </a:r>
            <a:r>
              <a:rPr lang="en-GB" sz="1600" dirty="0"/>
              <a:t>Hub for Eurostat</a:t>
            </a:r>
            <a:r>
              <a:rPr lang="en-GB" sz="1600" dirty="0" smtClean="0"/>
              <a:t>,</a:t>
            </a:r>
          </a:p>
          <a:p>
            <a:pPr marL="285750" indent="-285750" algn="l">
              <a:buFont typeface="Arial" panose="020B0604020202020204" pitchFamily="34" charset="0"/>
              <a:buChar char="•"/>
            </a:pPr>
            <a:r>
              <a:rPr lang="en-GB" sz="1600" dirty="0" smtClean="0"/>
              <a:t>STES </a:t>
            </a:r>
            <a:r>
              <a:rPr lang="en-GB" sz="1600" dirty="0"/>
              <a:t>for </a:t>
            </a:r>
            <a:r>
              <a:rPr lang="en-GB" sz="1600" dirty="0" smtClean="0"/>
              <a:t>OECD</a:t>
            </a:r>
          </a:p>
          <a:p>
            <a:pPr marL="285750" indent="-285750" algn="l">
              <a:buFont typeface="Arial" panose="020B0604020202020204" pitchFamily="34" charset="0"/>
              <a:buChar char="•"/>
            </a:pPr>
            <a:r>
              <a:rPr lang="en-GB" sz="1600" dirty="0" smtClean="0"/>
              <a:t>SDDS</a:t>
            </a:r>
            <a:r>
              <a:rPr lang="en-GB" sz="1600" dirty="0"/>
              <a:t>+ for IMF</a:t>
            </a:r>
            <a:r>
              <a:rPr lang="en-GB" sz="1600" dirty="0" smtClean="0"/>
              <a:t>,</a:t>
            </a:r>
          </a:p>
          <a:p>
            <a:pPr marL="285750" indent="-285750" algn="l">
              <a:buFont typeface="Arial" panose="020B0604020202020204" pitchFamily="34" charset="0"/>
              <a:buChar char="•"/>
            </a:pPr>
            <a:r>
              <a:rPr lang="en-GB" sz="1600" dirty="0" smtClean="0"/>
              <a:t>MDGs </a:t>
            </a:r>
            <a:r>
              <a:rPr lang="en-GB" sz="1600" dirty="0"/>
              <a:t>for UNSD</a:t>
            </a:r>
            <a:r>
              <a:rPr lang="en-GB" sz="1600" dirty="0" smtClean="0"/>
              <a:t>,</a:t>
            </a:r>
          </a:p>
          <a:p>
            <a:pPr marL="285750" indent="-285750" algn="l">
              <a:buFont typeface="Arial" panose="020B0604020202020204" pitchFamily="34" charset="0"/>
              <a:buChar char="•"/>
            </a:pPr>
            <a:r>
              <a:rPr lang="en-GB" sz="1600" dirty="0" smtClean="0"/>
              <a:t>SDMX-HD </a:t>
            </a:r>
            <a:r>
              <a:rPr lang="en-GB" sz="1600" dirty="0"/>
              <a:t>for WHO, etc.  </a:t>
            </a:r>
          </a:p>
        </p:txBody>
      </p:sp>
      <p:cxnSp>
        <p:nvCxnSpPr>
          <p:cNvPr id="79" name="Straight Arrow Connector 78"/>
          <p:cNvCxnSpPr>
            <a:endCxn id="82" idx="1"/>
          </p:cNvCxnSpPr>
          <p:nvPr/>
        </p:nvCxnSpPr>
        <p:spPr>
          <a:xfrm flipV="1">
            <a:off x="4213478" y="2757336"/>
            <a:ext cx="1127884" cy="128006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6750743" y="1431297"/>
            <a:ext cx="2333708" cy="1330318"/>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p:cNvSpPr/>
          <p:nvPr/>
        </p:nvSpPr>
        <p:spPr>
          <a:xfrm>
            <a:off x="946493" y="944682"/>
            <a:ext cx="4031176" cy="1569660"/>
          </a:xfrm>
          <a:prstGeom prst="rect">
            <a:avLst/>
          </a:prstGeom>
          <a:solidFill>
            <a:schemeClr val="bg1">
              <a:lumMod val="95000"/>
            </a:schemeClr>
          </a:solidFill>
          <a:ln>
            <a:solidFill>
              <a:schemeClr val="accent1"/>
            </a:solidFill>
          </a:ln>
        </p:spPr>
        <p:txBody>
          <a:bodyPr wrap="square">
            <a:spAutoFit/>
          </a:bodyPr>
          <a:lstStyle/>
          <a:p>
            <a:pPr algn="l"/>
            <a:r>
              <a:rPr lang="en-GB" sz="1600" dirty="0" smtClean="0"/>
              <a:t>IT tools  development:</a:t>
            </a:r>
          </a:p>
          <a:p>
            <a:pPr marL="285750" indent="-285750" algn="l">
              <a:buFont typeface="Arial" panose="020B0604020202020204" pitchFamily="34" charset="0"/>
              <a:buChar char="•"/>
            </a:pPr>
            <a:r>
              <a:rPr lang="en-GB" sz="1600" dirty="0" smtClean="0"/>
              <a:t>Converters (Excel to SDMX)</a:t>
            </a:r>
          </a:p>
          <a:p>
            <a:pPr marL="285750" indent="-285750" algn="l">
              <a:buFont typeface="Arial" panose="020B0604020202020204" pitchFamily="34" charset="0"/>
              <a:buChar char="•"/>
            </a:pPr>
            <a:r>
              <a:rPr lang="en-GB" sz="1600" dirty="0" smtClean="0"/>
              <a:t>SDMX </a:t>
            </a:r>
            <a:r>
              <a:rPr lang="en-GB" sz="1600" dirty="0"/>
              <a:t>source in JAVA and .</a:t>
            </a:r>
            <a:r>
              <a:rPr lang="en-GB" sz="1600" dirty="0" smtClean="0"/>
              <a:t>NET</a:t>
            </a:r>
          </a:p>
          <a:p>
            <a:pPr marL="285750" indent="-285750" algn="l">
              <a:buFont typeface="Arial" panose="020B0604020202020204" pitchFamily="34" charset="0"/>
              <a:buChar char="•"/>
            </a:pPr>
            <a:r>
              <a:rPr lang="en-GB" sz="1600" dirty="0" smtClean="0"/>
              <a:t>SDMX Reference Infrastructure </a:t>
            </a:r>
          </a:p>
          <a:p>
            <a:pPr marL="285750" indent="-285750" algn="l">
              <a:buFont typeface="Arial" panose="020B0604020202020204" pitchFamily="34" charset="0"/>
              <a:buChar char="•"/>
            </a:pPr>
            <a:r>
              <a:rPr lang="en-GB" sz="1600" dirty="0" smtClean="0"/>
              <a:t>Registry software</a:t>
            </a:r>
          </a:p>
          <a:p>
            <a:pPr marL="285750" indent="-285750" algn="l">
              <a:buFont typeface="Arial" panose="020B0604020202020204" pitchFamily="34" charset="0"/>
              <a:buChar char="•"/>
            </a:pPr>
            <a:r>
              <a:rPr lang="en-GB" sz="1600" dirty="0" smtClean="0"/>
              <a:t>CSPA </a:t>
            </a:r>
            <a:r>
              <a:rPr lang="en-GB" sz="1600" dirty="0"/>
              <a:t>modules with SDMX </a:t>
            </a:r>
            <a:r>
              <a:rPr lang="en-GB" sz="1600" dirty="0" smtClean="0"/>
              <a:t>capability</a:t>
            </a:r>
            <a:endParaRPr lang="en-GB" sz="1600" dirty="0"/>
          </a:p>
        </p:txBody>
      </p:sp>
      <p:cxnSp>
        <p:nvCxnSpPr>
          <p:cNvPr id="90" name="Straight Arrow Connector 89"/>
          <p:cNvCxnSpPr>
            <a:stCxn id="89" idx="3"/>
            <a:endCxn id="82" idx="1"/>
          </p:cNvCxnSpPr>
          <p:nvPr/>
        </p:nvCxnSpPr>
        <p:spPr>
          <a:xfrm>
            <a:off x="4977669" y="1729512"/>
            <a:ext cx="363693" cy="102782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58545" y="179576"/>
            <a:ext cx="3341329" cy="801152"/>
          </a:xfrm>
        </p:spPr>
        <p:txBody>
          <a:bodyPr>
            <a:normAutofit/>
          </a:bodyPr>
          <a:lstStyle/>
          <a:p>
            <a:r>
              <a:rPr lang="en-GB" sz="3600" dirty="0" smtClean="0"/>
              <a:t>SDMX Timeline </a:t>
            </a:r>
            <a:endParaRPr lang="en-GB" sz="3600" dirty="0"/>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cxnSp>
        <p:nvCxnSpPr>
          <p:cNvPr id="64" name="Straight Connector 63"/>
          <p:cNvCxnSpPr>
            <a:stCxn id="58" idx="3"/>
            <a:endCxn id="60" idx="1"/>
          </p:cNvCxnSpPr>
          <p:nvPr/>
        </p:nvCxnSpPr>
        <p:spPr>
          <a:xfrm>
            <a:off x="4977669" y="1324799"/>
            <a:ext cx="54641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982999" y="280593"/>
            <a:ext cx="7985458" cy="2344511"/>
            <a:chOff x="982999" y="280593"/>
            <a:chExt cx="7985458" cy="2344511"/>
          </a:xfrm>
          <a:solidFill>
            <a:schemeClr val="accent3"/>
          </a:solidFill>
        </p:grpSpPr>
        <p:sp>
          <p:nvSpPr>
            <p:cNvPr id="42" name="Rectangle 41"/>
            <p:cNvSpPr/>
            <p:nvPr/>
          </p:nvSpPr>
          <p:spPr>
            <a:xfrm>
              <a:off x="7916453" y="280593"/>
              <a:ext cx="1052004" cy="432048"/>
            </a:xfrm>
            <a:prstGeom prst="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57" name="TextBox 56"/>
            <p:cNvSpPr txBox="1"/>
            <p:nvPr/>
          </p:nvSpPr>
          <p:spPr>
            <a:xfrm>
              <a:off x="982999" y="1867258"/>
              <a:ext cx="1273401" cy="400110"/>
            </a:xfrm>
            <a:prstGeom prst="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1</a:t>
              </a:r>
              <a:r>
                <a:rPr lang="en-US" sz="1000" baseline="30000" dirty="0" smtClean="0">
                  <a:solidFill>
                    <a:prstClr val="white"/>
                  </a:solidFill>
                  <a:latin typeface="Arial Narrow" pitchFamily="34" charset="0"/>
                </a:rPr>
                <a:t>st</a:t>
              </a:r>
              <a:r>
                <a:rPr lang="en-US" sz="1000" dirty="0" smtClean="0">
                  <a:solidFill>
                    <a:prstClr val="white"/>
                  </a:solidFill>
                  <a:latin typeface="Arial Narrow" pitchFamily="34" charset="0"/>
                </a:rPr>
                <a:t> SDMX </a:t>
              </a:r>
              <a:r>
                <a:rPr lang="en-US" sz="1000" dirty="0" smtClean="0">
                  <a:solidFill>
                    <a:prstClr val="white"/>
                  </a:solidFill>
                  <a:latin typeface="Arial Narrow" pitchFamily="34" charset="0"/>
                </a:rPr>
                <a:t>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sp>
          <p:nvSpPr>
            <p:cNvPr id="72" name="TextBox 71"/>
            <p:cNvSpPr txBox="1"/>
            <p:nvPr/>
          </p:nvSpPr>
          <p:spPr>
            <a:xfrm>
              <a:off x="3896578" y="1683345"/>
              <a:ext cx="1203598" cy="553998"/>
            </a:xfrm>
            <a:prstGeom prst="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grpFill/>
            <a:ln>
              <a:solidFill>
                <a:schemeClr val="accent3">
                  <a:shade val="5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grpSp>
      <p:grpSp>
        <p:nvGrpSpPr>
          <p:cNvPr id="65" name="Group 64"/>
          <p:cNvGrpSpPr/>
          <p:nvPr/>
        </p:nvGrpSpPr>
        <p:grpSpPr>
          <a:xfrm>
            <a:off x="0" y="280593"/>
            <a:ext cx="9144000" cy="6095578"/>
            <a:chOff x="0" y="280593"/>
            <a:chExt cx="9144000" cy="6095578"/>
          </a:xfrm>
          <a:solidFill>
            <a:srgbClr val="FFC000">
              <a:alpha val="10000"/>
            </a:srgbClr>
          </a:solidFill>
        </p:grpSpPr>
        <p:sp>
          <p:nvSpPr>
            <p:cNvPr id="48" name="TextBox 47"/>
            <p:cNvSpPr txBox="1"/>
            <p:nvPr/>
          </p:nvSpPr>
          <p:spPr>
            <a:xfrm>
              <a:off x="0" y="5399088"/>
              <a:ext cx="1143000" cy="553998"/>
            </a:xfrm>
            <a:prstGeom prst="rect">
              <a:avLst/>
            </a:prstGeom>
            <a:grpFill/>
            <a:ln w="25400">
              <a:solidFill>
                <a:schemeClr val="accent3">
                  <a:shade val="50000"/>
                  <a:alpha val="10000"/>
                </a:schemeClr>
              </a:solidFill>
            </a:ln>
          </p:spPr>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 Inspired by  GESMES/TS and EDIFACT</a:t>
              </a:r>
              <a:endParaRPr lang="en-US" sz="1000" dirty="0">
                <a:solidFill>
                  <a:schemeClr val="bg1">
                    <a:lumMod val="85000"/>
                  </a:schemeClr>
                </a:solidFill>
                <a:latin typeface="Arial Narrow" pitchFamily="34" charset="0"/>
              </a:endParaRPr>
            </a:p>
          </p:txBody>
        </p:sp>
        <p:grpSp>
          <p:nvGrpSpPr>
            <p:cNvPr id="63" name="Group 62"/>
            <p:cNvGrpSpPr/>
            <p:nvPr/>
          </p:nvGrpSpPr>
          <p:grpSpPr>
            <a:xfrm>
              <a:off x="2268055" y="280593"/>
              <a:ext cx="6875945" cy="6095578"/>
              <a:chOff x="2268055" y="280593"/>
              <a:chExt cx="6875945" cy="6095578"/>
            </a:xfrm>
            <a:grpFill/>
          </p:grpSpPr>
          <p:sp>
            <p:nvSpPr>
              <p:cNvPr id="3" name="Rectangle 2"/>
              <p:cNvSpPr/>
              <p:nvPr/>
            </p:nvSpPr>
            <p:spPr>
              <a:xfrm>
                <a:off x="4195280" y="280593"/>
                <a:ext cx="958888" cy="432048"/>
              </a:xfrm>
              <a:prstGeom prst="rect">
                <a:avLst/>
              </a:prstGeom>
              <a:grpFill/>
              <a:ln>
                <a:solidFill>
                  <a:schemeClr val="accent3">
                    <a:shade val="50000"/>
                    <a:alpha val="1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Standard</a:t>
                </a:r>
                <a:endParaRPr lang="en-GB" sz="1600" dirty="0">
                  <a:solidFill>
                    <a:schemeClr val="bg1">
                      <a:lumMod val="85000"/>
                    </a:schemeClr>
                  </a:solidFill>
                </a:endParaRPr>
              </a:p>
            </p:txBody>
          </p:sp>
          <p:sp>
            <p:nvSpPr>
              <p:cNvPr id="49" name="TextBox 48"/>
              <p:cNvSpPr txBox="1"/>
              <p:nvPr/>
            </p:nvSpPr>
            <p:spPr>
              <a:xfrm>
                <a:off x="2268055" y="5347223"/>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a:t>
                </a:r>
                <a:r>
                  <a:rPr lang="en-US" sz="1000" dirty="0">
                    <a:solidFill>
                      <a:schemeClr val="bg1">
                        <a:lumMod val="85000"/>
                      </a:schemeClr>
                    </a:solidFill>
                    <a:latin typeface="Arial Narrow" pitchFamily="34" charset="0"/>
                  </a:rPr>
                  <a:t>1.0 </a:t>
                </a:r>
                <a:r>
                  <a:rPr lang="en-US" sz="1000" dirty="0" smtClean="0">
                    <a:solidFill>
                      <a:schemeClr val="bg1">
                        <a:lumMod val="85000"/>
                      </a:schemeClr>
                    </a:solidFill>
                    <a:latin typeface="Arial Narrow" pitchFamily="34" charset="0"/>
                  </a:rPr>
                  <a:t>publicly released</a:t>
                </a:r>
                <a:endParaRPr lang="en-US" sz="1000" dirty="0">
                  <a:solidFill>
                    <a:schemeClr val="bg1">
                      <a:lumMod val="85000"/>
                    </a:schemeClr>
                  </a:solidFill>
                  <a:latin typeface="Arial Narrow" pitchFamily="34" charset="0"/>
                </a:endParaRPr>
              </a:p>
            </p:txBody>
          </p:sp>
          <p:sp>
            <p:nvSpPr>
              <p:cNvPr id="50" name="TextBox 49"/>
              <p:cNvSpPr txBox="1"/>
              <p:nvPr/>
            </p:nvSpPr>
            <p:spPr>
              <a:xfrm>
                <a:off x="6985470" y="5820705"/>
                <a:ext cx="12283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2.1 accepted as  an ISO standard</a:t>
                </a:r>
                <a:endParaRPr lang="en-US" sz="1000" dirty="0">
                  <a:solidFill>
                    <a:schemeClr val="bg1">
                      <a:lumMod val="85000"/>
                    </a:schemeClr>
                  </a:solidFill>
                  <a:latin typeface="Arial Narrow" pitchFamily="34" charset="0"/>
                </a:endParaRPr>
              </a:p>
            </p:txBody>
          </p:sp>
          <p:sp>
            <p:nvSpPr>
              <p:cNvPr id="51" name="TextBox 50"/>
              <p:cNvSpPr txBox="1"/>
              <p:nvPr/>
            </p:nvSpPr>
            <p:spPr>
              <a:xfrm>
                <a:off x="3531724" y="5348114"/>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2.0 publicly released</a:t>
                </a:r>
                <a:endParaRPr lang="en-US" sz="1000" dirty="0">
                  <a:solidFill>
                    <a:schemeClr val="bg1">
                      <a:lumMod val="85000"/>
                    </a:schemeClr>
                  </a:solidFill>
                  <a:latin typeface="Arial Narrow" pitchFamily="34" charset="0"/>
                </a:endParaRPr>
              </a:p>
            </p:txBody>
          </p:sp>
          <p:sp>
            <p:nvSpPr>
              <p:cNvPr id="52" name="TextBox 51"/>
              <p:cNvSpPr txBox="1"/>
              <p:nvPr/>
            </p:nvSpPr>
            <p:spPr>
              <a:xfrm>
                <a:off x="6244149" y="5360881"/>
                <a:ext cx="1143000"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Version 2.1 publicly released</a:t>
                </a:r>
                <a:endParaRPr lang="en-US" sz="1000" dirty="0">
                  <a:solidFill>
                    <a:schemeClr val="bg1">
                      <a:lumMod val="85000"/>
                    </a:schemeClr>
                  </a:solidFill>
                  <a:latin typeface="Arial Narrow" pitchFamily="34" charset="0"/>
                </a:endParaRPr>
              </a:p>
            </p:txBody>
          </p:sp>
          <p:sp>
            <p:nvSpPr>
              <p:cNvPr id="53" name="TextBox 52"/>
              <p:cNvSpPr txBox="1"/>
              <p:nvPr/>
            </p:nvSpPr>
            <p:spPr>
              <a:xfrm>
                <a:off x="3106706" y="5822173"/>
                <a:ext cx="1228300"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 1.0 accepted as ISO technical specification</a:t>
                </a:r>
                <a:endParaRPr lang="en-US" sz="1000" dirty="0">
                  <a:solidFill>
                    <a:schemeClr val="bg1">
                      <a:lumMod val="85000"/>
                    </a:schemeClr>
                  </a:solidFill>
                  <a:latin typeface="Arial Narrow" pitchFamily="34" charset="0"/>
                </a:endParaRPr>
              </a:p>
            </p:txBody>
          </p:sp>
          <p:sp>
            <p:nvSpPr>
              <p:cNvPr id="54" name="TextBox 53"/>
              <p:cNvSpPr txBox="1"/>
              <p:nvPr/>
            </p:nvSpPr>
            <p:spPr>
              <a:xfrm>
                <a:off x="7636167" y="5360881"/>
                <a:ext cx="1046457" cy="400110"/>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SDMX-JSON </a:t>
                </a:r>
              </a:p>
              <a:p>
                <a:pPr algn="l" fontAlgn="auto">
                  <a:spcBef>
                    <a:spcPts val="0"/>
                  </a:spcBef>
                  <a:spcAft>
                    <a:spcPts val="0"/>
                  </a:spcAft>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syntax provided</a:t>
                </a:r>
                <a:endParaRPr lang="en-US" sz="1000" dirty="0">
                  <a:solidFill>
                    <a:schemeClr val="bg1">
                      <a:lumMod val="85000"/>
                    </a:schemeClr>
                  </a:solidFill>
                  <a:latin typeface="Arial Narrow" pitchFamily="34" charset="0"/>
                </a:endParaRPr>
              </a:p>
            </p:txBody>
          </p:sp>
          <p:sp>
            <p:nvSpPr>
              <p:cNvPr id="55" name="TextBox 54"/>
              <p:cNvSpPr txBox="1"/>
              <p:nvPr/>
            </p:nvSpPr>
            <p:spPr>
              <a:xfrm>
                <a:off x="8260874" y="5822173"/>
                <a:ext cx="883126" cy="553998"/>
              </a:xfrm>
              <a:prstGeom prst="rect">
                <a:avLst/>
              </a:prstGeom>
              <a:grpFill/>
              <a:ln>
                <a:solidFill>
                  <a:schemeClr val="accent3">
                    <a:shade val="50000"/>
                    <a:alpha val="1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Validation Transformation Language 1.0</a:t>
                </a:r>
                <a:endParaRPr lang="en-US" sz="1000" dirty="0">
                  <a:solidFill>
                    <a:schemeClr val="bg1">
                      <a:lumMod val="85000"/>
                    </a:schemeClr>
                  </a:solidFill>
                  <a:latin typeface="Arial Narrow" pitchFamily="34" charset="0"/>
                </a:endParaRPr>
              </a:p>
            </p:txBody>
          </p:sp>
          <p:sp>
            <p:nvSpPr>
              <p:cNvPr id="74" name="TextBox 73"/>
              <p:cNvSpPr txBox="1"/>
              <p:nvPr/>
            </p:nvSpPr>
            <p:spPr>
              <a:xfrm>
                <a:off x="4237320" y="4829806"/>
                <a:ext cx="1036388" cy="40005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Content Oriented </a:t>
                </a:r>
                <a:r>
                  <a:rPr lang="en-US" sz="1000" dirty="0" smtClean="0">
                    <a:solidFill>
                      <a:schemeClr val="bg1">
                        <a:lumMod val="85000"/>
                      </a:schemeClr>
                    </a:solidFill>
                    <a:latin typeface="Arial Narrow" pitchFamily="34" charset="0"/>
                  </a:rPr>
                  <a:t>Guidelines</a:t>
                </a:r>
                <a:endParaRPr lang="en-US" sz="1000" dirty="0">
                  <a:solidFill>
                    <a:schemeClr val="bg1">
                      <a:lumMod val="85000"/>
                    </a:schemeClr>
                  </a:solidFill>
                  <a:latin typeface="Arial Narrow" pitchFamily="34" charset="0"/>
                </a:endParaRPr>
              </a:p>
            </p:txBody>
          </p:sp>
          <p:sp>
            <p:nvSpPr>
              <p:cNvPr id="75" name="TextBox 74"/>
              <p:cNvSpPr txBox="1"/>
              <p:nvPr/>
            </p:nvSpPr>
            <p:spPr>
              <a:xfrm>
                <a:off x="2938173" y="4829806"/>
                <a:ext cx="1243663"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code-lists</a:t>
                </a:r>
                <a:endParaRPr lang="en-US" sz="1000" dirty="0">
                  <a:solidFill>
                    <a:schemeClr val="bg1">
                      <a:lumMod val="85000"/>
                    </a:schemeClr>
                  </a:solidFill>
                  <a:latin typeface="Arial Narrow" pitchFamily="34" charset="0"/>
                </a:endParaRPr>
              </a:p>
            </p:txBody>
          </p:sp>
          <p:sp>
            <p:nvSpPr>
              <p:cNvPr id="77" name="TextBox 76"/>
              <p:cNvSpPr txBox="1"/>
              <p:nvPr/>
            </p:nvSpPr>
            <p:spPr>
              <a:xfrm>
                <a:off x="7012243" y="4829746"/>
                <a:ext cx="877436"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Guidelines for DSDs</a:t>
                </a:r>
                <a:endParaRPr lang="en-US" sz="1000" dirty="0">
                  <a:solidFill>
                    <a:schemeClr val="bg1">
                      <a:lumMod val="85000"/>
                    </a:schemeClr>
                  </a:solidFill>
                  <a:latin typeface="Arial Narrow" pitchFamily="34" charset="0"/>
                </a:endParaRPr>
              </a:p>
            </p:txBody>
          </p:sp>
          <p:sp>
            <p:nvSpPr>
              <p:cNvPr id="78" name="TextBox 77"/>
              <p:cNvSpPr txBox="1"/>
              <p:nvPr/>
            </p:nvSpPr>
            <p:spPr>
              <a:xfrm>
                <a:off x="7916454" y="4829746"/>
                <a:ext cx="1138730" cy="400110"/>
              </a:xfrm>
              <a:prstGeom prst="rect">
                <a:avLst/>
              </a:prstGeom>
              <a:grpFill/>
              <a:ln w="25400">
                <a:solidFill>
                  <a:schemeClr val="accent3">
                    <a:shade val="50000"/>
                    <a:alpha val="10000"/>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Modeling a domain for exchange</a:t>
                </a:r>
                <a:endParaRPr lang="en-US" sz="1000" dirty="0">
                  <a:solidFill>
                    <a:schemeClr val="bg1">
                      <a:lumMod val="85000"/>
                    </a:schemeClr>
                  </a:solidFill>
                  <a:latin typeface="Arial Narrow" pitchFamily="34" charset="0"/>
                </a:endParaRPr>
              </a:p>
            </p:txBody>
          </p:sp>
        </p:grpSp>
      </p:grpSp>
      <p:grpSp>
        <p:nvGrpSpPr>
          <p:cNvPr id="67" name="Group 66"/>
          <p:cNvGrpSpPr/>
          <p:nvPr/>
        </p:nvGrpSpPr>
        <p:grpSpPr>
          <a:xfrm>
            <a:off x="1030942" y="280593"/>
            <a:ext cx="8110970" cy="4492839"/>
            <a:chOff x="1030942" y="280593"/>
            <a:chExt cx="8110970" cy="4492839"/>
          </a:xfrm>
          <a:solidFill>
            <a:schemeClr val="accent4">
              <a:lumMod val="40000"/>
              <a:lumOff val="60000"/>
              <a:alpha val="10000"/>
            </a:schemeClr>
          </a:solidFill>
        </p:grpSpPr>
        <p:sp>
          <p:nvSpPr>
            <p:cNvPr id="46" name="TextBox 45"/>
            <p:cNvSpPr txBox="1"/>
            <p:nvPr/>
          </p:nvSpPr>
          <p:spPr>
            <a:xfrm>
              <a:off x="6092614" y="3952842"/>
              <a:ext cx="1225459" cy="553998"/>
            </a:xfrm>
            <a:prstGeom prst="rect">
              <a:avLst/>
            </a:prstGeom>
            <a:grpFill/>
            <a:ln w="25400">
              <a:solidFill>
                <a:schemeClr val="accent4">
                  <a:lumMod val="75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a:t>
              </a:r>
              <a:r>
                <a:rPr lang="en-US" sz="1000" dirty="0" smtClean="0">
                  <a:solidFill>
                    <a:schemeClr val="bg1">
                      <a:lumMod val="85000"/>
                    </a:schemeClr>
                  </a:solidFill>
                  <a:latin typeface="Arial Narrow" pitchFamily="34" charset="0"/>
                </a:rPr>
                <a:t>Two permanent working groups set up:</a:t>
              </a:r>
            </a:p>
            <a:p>
              <a:pPr algn="l" fontAlgn="auto">
                <a:spcBef>
                  <a:spcPts val="0"/>
                </a:spcBef>
                <a:spcAft>
                  <a:spcPts val="0"/>
                </a:spcAft>
                <a:defRPr/>
              </a:pPr>
              <a:r>
                <a:rPr lang="en-US" sz="1000" dirty="0" smtClean="0">
                  <a:solidFill>
                    <a:schemeClr val="bg1">
                      <a:lumMod val="85000"/>
                    </a:schemeClr>
                  </a:solidFill>
                  <a:latin typeface="Arial Narrow" pitchFamily="34" charset="0"/>
                </a:rPr>
                <a:t>TWG and SWG</a:t>
              </a:r>
              <a:endParaRPr lang="en-US" sz="900" dirty="0">
                <a:solidFill>
                  <a:schemeClr val="bg1">
                    <a:lumMod val="85000"/>
                  </a:schemeClr>
                </a:solidFill>
                <a:latin typeface="Arial Narrow" pitchFamily="34" charset="0"/>
              </a:endParaRPr>
            </a:p>
          </p:txBody>
        </p:sp>
        <p:sp>
          <p:nvSpPr>
            <p:cNvPr id="40" name="Rectangle 39"/>
            <p:cNvSpPr/>
            <p:nvPr/>
          </p:nvSpPr>
          <p:spPr>
            <a:xfrm>
              <a:off x="5153024" y="280593"/>
              <a:ext cx="1254383" cy="432048"/>
            </a:xfrm>
            <a:prstGeom prst="rect">
              <a:avLst/>
            </a:prstGeom>
            <a:grpFill/>
            <a:ln>
              <a:solidFill>
                <a:schemeClr val="accent4">
                  <a:lumMod val="75000"/>
                  <a:alpha val="1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Governance</a:t>
              </a:r>
              <a:endParaRPr lang="en-GB" sz="1600" dirty="0">
                <a:solidFill>
                  <a:schemeClr val="bg1">
                    <a:lumMod val="85000"/>
                  </a:schemeClr>
                </a:solidFill>
              </a:endParaRPr>
            </a:p>
          </p:txBody>
        </p:sp>
        <p:sp>
          <p:nvSpPr>
            <p:cNvPr id="43" name="TextBox 42"/>
            <p:cNvSpPr txBox="1"/>
            <p:nvPr/>
          </p:nvSpPr>
          <p:spPr>
            <a:xfrm>
              <a:off x="1030942" y="4234823"/>
              <a:ext cx="1225459" cy="538609"/>
            </a:xfrm>
            <a:prstGeom prst="rect">
              <a:avLst/>
            </a:prstGeom>
            <a:grpFill/>
            <a:ln w="25400">
              <a:solidFill>
                <a:schemeClr val="accent4">
                  <a:lumMod val="75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SDMX Task Force established, issues </a:t>
              </a:r>
              <a:r>
                <a:rPr lang="en-US" sz="900" dirty="0">
                  <a:solidFill>
                    <a:schemeClr val="bg1">
                      <a:lumMod val="85000"/>
                    </a:schemeClr>
                  </a:solidFill>
                  <a:latin typeface="Arial Narrow" pitchFamily="34" charset="0"/>
                </a:rPr>
                <a:t>“Common Statement”</a:t>
              </a:r>
            </a:p>
          </p:txBody>
        </p:sp>
        <p:sp>
          <p:nvSpPr>
            <p:cNvPr id="45" name="TextBox 44"/>
            <p:cNvSpPr txBox="1"/>
            <p:nvPr/>
          </p:nvSpPr>
          <p:spPr>
            <a:xfrm>
              <a:off x="4155332" y="4079802"/>
              <a:ext cx="1225459" cy="553998"/>
            </a:xfrm>
            <a:prstGeom prst="rect">
              <a:avLst/>
            </a:prstGeom>
            <a:grpFill/>
            <a:ln w="25400">
              <a:solidFill>
                <a:schemeClr val="accent4">
                  <a:lumMod val="75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schemeClr val="bg1">
                      <a:lumMod val="85000"/>
                    </a:schemeClr>
                  </a:solidFill>
                  <a:latin typeface="Arial Narrow" pitchFamily="34" charset="0"/>
                </a:rPr>
                <a:t>MoU</a:t>
              </a:r>
              <a:r>
                <a:rPr lang="en-US" sz="1000" dirty="0" smtClean="0">
                  <a:solidFill>
                    <a:schemeClr val="bg1">
                      <a:lumMod val="85000"/>
                    </a:schemeClr>
                  </a:solidFill>
                  <a:latin typeface="Arial Narrow" pitchFamily="34" charset="0"/>
                </a:rPr>
                <a:t> signed by Sponsors, establishes</a:t>
              </a:r>
            </a:p>
            <a:p>
              <a:pPr algn="l" fontAlgn="auto">
                <a:spcBef>
                  <a:spcPts val="0"/>
                </a:spcBef>
                <a:spcAft>
                  <a:spcPts val="0"/>
                </a:spcAft>
                <a:defRPr/>
              </a:pPr>
              <a:r>
                <a:rPr lang="en-US" sz="1000" dirty="0" smtClean="0">
                  <a:solidFill>
                    <a:schemeClr val="bg1">
                      <a:lumMod val="85000"/>
                    </a:schemeClr>
                  </a:solidFill>
                  <a:latin typeface="Arial Narrow" pitchFamily="34" charset="0"/>
                </a:rPr>
                <a:t>SDMX Secretariat</a:t>
              </a:r>
              <a:endParaRPr lang="en-US" sz="900" dirty="0">
                <a:solidFill>
                  <a:schemeClr val="bg1">
                    <a:lumMod val="85000"/>
                  </a:schemeClr>
                </a:solidFill>
                <a:latin typeface="Arial Narrow" pitchFamily="34" charset="0"/>
              </a:endParaRPr>
            </a:p>
          </p:txBody>
        </p:sp>
        <p:sp>
          <p:nvSpPr>
            <p:cNvPr id="47" name="TextBox 46"/>
            <p:cNvSpPr txBox="1"/>
            <p:nvPr/>
          </p:nvSpPr>
          <p:spPr>
            <a:xfrm>
              <a:off x="7916453" y="2617583"/>
              <a:ext cx="1225459" cy="707886"/>
            </a:xfrm>
            <a:prstGeom prst="rect">
              <a:avLst/>
            </a:prstGeom>
            <a:grpFill/>
            <a:ln w="25400">
              <a:solidFill>
                <a:schemeClr val="accent4">
                  <a:lumMod val="75000"/>
                  <a:alpha val="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schemeClr val="bg1">
                      <a:lumMod val="85000"/>
                    </a:schemeClr>
                  </a:solidFill>
                  <a:latin typeface="Arial Narrow" pitchFamily="34" charset="0"/>
                </a:rPr>
                <a:t>Ownership Group for the maintenance of globally agreed SDMX objects (NA &amp; BOP)</a:t>
              </a:r>
              <a:endParaRPr lang="en-US" sz="1000" dirty="0">
                <a:solidFill>
                  <a:schemeClr val="bg1">
                    <a:lumMod val="85000"/>
                  </a:schemeClr>
                </a:solidFill>
                <a:latin typeface="Arial Narrow" pitchFamily="34" charset="0"/>
              </a:endParaRPr>
            </a:p>
          </p:txBody>
        </p:sp>
      </p:grpSp>
      <p:sp>
        <p:nvSpPr>
          <p:cNvPr id="83" name="Slide Number Placeholder 3"/>
          <p:cNvSpPr>
            <a:spLocks noGrp="1"/>
          </p:cNvSpPr>
          <p:nvPr>
            <p:ph type="sldNum" sz="quarter" idx="10"/>
          </p:nvPr>
        </p:nvSpPr>
        <p:spPr>
          <a:xfrm>
            <a:off x="7916452" y="6245225"/>
            <a:ext cx="770347" cy="476250"/>
          </a:xfrm>
        </p:spPr>
        <p:txBody>
          <a:bodyPr/>
          <a:lstStyle/>
          <a:p>
            <a:pPr>
              <a:defRPr/>
            </a:pPr>
            <a:fld id="{8CD5A1A4-55D5-42A1-AE20-E6380FFAC6DA}" type="slidenum">
              <a:rPr lang="en-GB" smtClean="0"/>
              <a:pPr>
                <a:defRPr/>
              </a:pPr>
              <a:t>8</a:t>
            </a:fld>
            <a:endParaRPr lang="en-GB" dirty="0"/>
          </a:p>
        </p:txBody>
      </p:sp>
      <p:grpSp>
        <p:nvGrpSpPr>
          <p:cNvPr id="69" name="Group 68"/>
          <p:cNvGrpSpPr/>
          <p:nvPr/>
        </p:nvGrpSpPr>
        <p:grpSpPr>
          <a:xfrm>
            <a:off x="1643672" y="280593"/>
            <a:ext cx="7395379" cy="3166765"/>
            <a:chOff x="1643672" y="280593"/>
            <a:chExt cx="7395379" cy="3166765"/>
          </a:xfrm>
          <a:solidFill>
            <a:srgbClr val="99CCFF">
              <a:alpha val="10196"/>
            </a:srgbClr>
          </a:solidFill>
        </p:grpSpPr>
        <p:grpSp>
          <p:nvGrpSpPr>
            <p:cNvPr id="56" name="Group 55"/>
            <p:cNvGrpSpPr/>
            <p:nvPr/>
          </p:nvGrpSpPr>
          <p:grpSpPr>
            <a:xfrm>
              <a:off x="1643672" y="280593"/>
              <a:ext cx="7395379" cy="3166765"/>
              <a:chOff x="1643672" y="280593"/>
              <a:chExt cx="7395379" cy="3166765"/>
            </a:xfrm>
            <a:grpFill/>
          </p:grpSpPr>
          <p:sp>
            <p:nvSpPr>
              <p:cNvPr id="82" name="Isosceles Triangle 81"/>
              <p:cNvSpPr/>
              <p:nvPr/>
            </p:nvSpPr>
            <p:spPr>
              <a:xfrm>
                <a:off x="1643672" y="2067313"/>
                <a:ext cx="7395379" cy="1380045"/>
              </a:xfrm>
              <a:prstGeom prst="triangle">
                <a:avLst>
                  <a:gd name="adj" fmla="val 100000"/>
                </a:avLst>
              </a:prstGeom>
              <a:grpFill/>
              <a:ln>
                <a:solidFill>
                  <a:schemeClr val="accent1">
                    <a:alpha val="10196"/>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schemeClr val="bg1">
                        <a:lumMod val="85000"/>
                      </a:schemeClr>
                    </a:solidFill>
                    <a:latin typeface="Arial Narrow" pitchFamily="34" charset="0"/>
                  </a:rPr>
                  <a:t>Increasingly complex toolboxes </a:t>
                </a:r>
                <a:r>
                  <a:rPr lang="en-US" sz="1100" dirty="0" smtClean="0">
                    <a:solidFill>
                      <a:schemeClr val="bg1">
                        <a:lumMod val="85000"/>
                      </a:schemeClr>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schemeClr val="bg1">
                        <a:lumMod val="85000"/>
                      </a:schemeClr>
                    </a:solidFill>
                    <a:latin typeface="Arial Narrow" pitchFamily="34" charset="0"/>
                  </a:rPr>
                  <a:t>National capacities started </a:t>
                </a:r>
                <a:r>
                  <a:rPr lang="en-US" sz="1100" dirty="0">
                    <a:solidFill>
                      <a:schemeClr val="bg1">
                        <a:lumMod val="85000"/>
                      </a:schemeClr>
                    </a:solidFill>
                    <a:latin typeface="Arial Narrow" pitchFamily="34" charset="0"/>
                  </a:rPr>
                  <a:t>to develop </a:t>
                </a:r>
                <a:endParaRPr lang="en-GB" dirty="0">
                  <a:solidFill>
                    <a:schemeClr val="bg1">
                      <a:lumMod val="85000"/>
                    </a:schemeClr>
                  </a:solidFill>
                </a:endParaRPr>
              </a:p>
            </p:txBody>
          </p:sp>
          <p:sp>
            <p:nvSpPr>
              <p:cNvPr id="41" name="Rectangle 40"/>
              <p:cNvSpPr/>
              <p:nvPr/>
            </p:nvSpPr>
            <p:spPr>
              <a:xfrm>
                <a:off x="6406263" y="280593"/>
                <a:ext cx="1511334" cy="432048"/>
              </a:xfrm>
              <a:prstGeom prst="rect">
                <a:avLst/>
              </a:prstGeom>
              <a:grpFill/>
              <a:ln>
                <a:solidFill>
                  <a:schemeClr val="accent1">
                    <a:alpha val="1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schemeClr val="bg1">
                        <a:lumMod val="85000"/>
                      </a:schemeClr>
                    </a:solidFill>
                  </a:rPr>
                  <a:t>Implementation</a:t>
                </a:r>
                <a:endParaRPr lang="en-GB" sz="1600" dirty="0">
                  <a:solidFill>
                    <a:schemeClr val="bg1">
                      <a:lumMod val="85000"/>
                    </a:schemeClr>
                  </a:solidFill>
                </a:endParaRPr>
              </a:p>
            </p:txBody>
          </p:sp>
          <p:sp>
            <p:nvSpPr>
              <p:cNvPr id="73" name="TextBox 72"/>
              <p:cNvSpPr txBox="1"/>
              <p:nvPr/>
            </p:nvSpPr>
            <p:spPr>
              <a:xfrm>
                <a:off x="3275443" y="2911224"/>
                <a:ext cx="938035" cy="400110"/>
              </a:xfrm>
              <a:prstGeom prst="rect">
                <a:avLst/>
              </a:prstGeom>
              <a:grpFill/>
              <a:ln w="25400">
                <a:solidFill>
                  <a:schemeClr val="accent1">
                    <a:alpha val="10196"/>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schemeClr val="bg1">
                        <a:lumMod val="85000"/>
                      </a:schemeClr>
                    </a:solidFill>
                    <a:latin typeface="Arial Narrow" pitchFamily="34" charset="0"/>
                  </a:rPr>
                  <a:t>  Joint external debt </a:t>
                </a:r>
                <a:r>
                  <a:rPr lang="en-US" sz="1000" dirty="0" smtClean="0">
                    <a:solidFill>
                      <a:schemeClr val="bg1">
                        <a:lumMod val="85000"/>
                      </a:schemeClr>
                    </a:solidFill>
                    <a:latin typeface="Arial Narrow" pitchFamily="34" charset="0"/>
                  </a:rPr>
                  <a:t>hub</a:t>
                </a:r>
                <a:endParaRPr lang="en-US" sz="1000" dirty="0">
                  <a:solidFill>
                    <a:schemeClr val="bg1">
                      <a:lumMod val="85000"/>
                    </a:schemeClr>
                  </a:solidFill>
                  <a:latin typeface="Arial Narrow" pitchFamily="34" charset="0"/>
                </a:endParaRPr>
              </a:p>
            </p:txBody>
          </p:sp>
          <p:sp>
            <p:nvSpPr>
              <p:cNvPr id="80" name="TextBox 79"/>
              <p:cNvSpPr txBox="1"/>
              <p:nvPr/>
            </p:nvSpPr>
            <p:spPr>
              <a:xfrm>
                <a:off x="7051159" y="2138344"/>
                <a:ext cx="799603" cy="553998"/>
              </a:xfrm>
              <a:prstGeom prst="rect">
                <a:avLst/>
              </a:prstGeom>
              <a:grpFill/>
              <a:ln w="25400">
                <a:solidFill>
                  <a:schemeClr val="accent1">
                    <a:alpha val="10196"/>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Global DSDs for NA, BOP, FDI</a:t>
                </a:r>
                <a:endParaRPr lang="en-US" sz="1000" dirty="0">
                  <a:solidFill>
                    <a:schemeClr val="bg1">
                      <a:lumMod val="85000"/>
                    </a:schemeClr>
                  </a:solidFill>
                  <a:latin typeface="Arial Narrow" pitchFamily="34" charset="0"/>
                </a:endParaRPr>
              </a:p>
            </p:txBody>
          </p:sp>
          <p:sp>
            <p:nvSpPr>
              <p:cNvPr id="81" name="TextBox 80"/>
              <p:cNvSpPr txBox="1"/>
              <p:nvPr/>
            </p:nvSpPr>
            <p:spPr>
              <a:xfrm>
                <a:off x="7889679" y="1960344"/>
                <a:ext cx="1053918" cy="553998"/>
              </a:xfrm>
              <a:prstGeom prst="rect">
                <a:avLst/>
              </a:prstGeom>
              <a:grpFill/>
              <a:ln w="25400">
                <a:solidFill>
                  <a:schemeClr val="accent1">
                    <a:alpha val="10196"/>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Task Force for International Data Co-operation</a:t>
                </a:r>
                <a:endParaRPr lang="en-US" sz="1000" dirty="0">
                  <a:solidFill>
                    <a:schemeClr val="bg1">
                      <a:lumMod val="85000"/>
                    </a:schemeClr>
                  </a:solidFill>
                  <a:latin typeface="Arial Narrow" pitchFamily="34" charset="0"/>
                </a:endParaRPr>
              </a:p>
            </p:txBody>
          </p:sp>
        </p:grpSp>
        <p:sp>
          <p:nvSpPr>
            <p:cNvPr id="84" name="TextBox 83"/>
            <p:cNvSpPr txBox="1"/>
            <p:nvPr/>
          </p:nvSpPr>
          <p:spPr>
            <a:xfrm>
              <a:off x="7551998" y="1639093"/>
              <a:ext cx="962243" cy="246221"/>
            </a:xfrm>
            <a:prstGeom prst="rect">
              <a:avLst/>
            </a:prstGeom>
            <a:grpFill/>
            <a:ln w="25400">
              <a:solidFill>
                <a:schemeClr val="accent1">
                  <a:alpha val="10196"/>
                </a:schemeClr>
              </a:solidFill>
            </a:ln>
          </p:spPr>
          <p:txBody>
            <a:bodyPr wrap="square">
              <a:spAutoFit/>
            </a:bodyPr>
            <a:lstStyle/>
            <a:p>
              <a:pPr algn="l" fontAlgn="auto">
                <a:spcBef>
                  <a:spcPts val="0"/>
                </a:spcBef>
                <a:spcAft>
                  <a:spcPts val="0"/>
                </a:spcAft>
                <a:defRPr/>
              </a:pPr>
              <a:r>
                <a:rPr lang="en-US" sz="1000" dirty="0" smtClean="0">
                  <a:solidFill>
                    <a:schemeClr val="bg1">
                      <a:lumMod val="85000"/>
                    </a:schemeClr>
                  </a:solidFill>
                  <a:latin typeface="Arial Narrow" pitchFamily="34" charset="0"/>
                </a:rPr>
                <a:t>Global </a:t>
              </a:r>
              <a:r>
                <a:rPr lang="en-US" sz="1000" dirty="0" smtClean="0">
                  <a:solidFill>
                    <a:schemeClr val="bg1">
                      <a:lumMod val="85000"/>
                    </a:schemeClr>
                  </a:solidFill>
                  <a:latin typeface="Arial Narrow" pitchFamily="34" charset="0"/>
                </a:rPr>
                <a:t>Registry</a:t>
              </a:r>
              <a:endParaRPr lang="en-US" sz="1000" dirty="0">
                <a:solidFill>
                  <a:schemeClr val="bg1">
                    <a:lumMod val="85000"/>
                  </a:schemeClr>
                </a:solidFill>
                <a:latin typeface="Arial Narrow" pitchFamily="34" charset="0"/>
              </a:endParaRPr>
            </a:p>
          </p:txBody>
        </p:sp>
      </p:grpSp>
      <p:sp>
        <p:nvSpPr>
          <p:cNvPr id="86" name="Rectangle 85"/>
          <p:cNvSpPr/>
          <p:nvPr/>
        </p:nvSpPr>
        <p:spPr>
          <a:xfrm>
            <a:off x="1069956" y="4191331"/>
            <a:ext cx="3484798" cy="1569660"/>
          </a:xfrm>
          <a:prstGeom prst="rect">
            <a:avLst/>
          </a:prstGeom>
          <a:solidFill>
            <a:schemeClr val="bg1">
              <a:lumMod val="95000"/>
            </a:schemeClr>
          </a:solidFill>
          <a:ln>
            <a:solidFill>
              <a:schemeClr val="accent3">
                <a:lumMod val="75000"/>
              </a:schemeClr>
            </a:solidFill>
          </a:ln>
        </p:spPr>
        <p:txBody>
          <a:bodyPr wrap="square">
            <a:spAutoFit/>
          </a:bodyPr>
          <a:lstStyle/>
          <a:p>
            <a:pPr marL="285750" indent="-285750" algn="l">
              <a:buFont typeface="Arial" panose="020B0604020202020204" pitchFamily="34" charset="0"/>
              <a:buChar char="•"/>
            </a:pPr>
            <a:r>
              <a:rPr lang="en-GB" sz="1600" dirty="0" smtClean="0"/>
              <a:t>SDMX Workshops</a:t>
            </a:r>
          </a:p>
          <a:p>
            <a:pPr marL="285750" indent="-285750" algn="l">
              <a:buFont typeface="Arial" panose="020B0604020202020204" pitchFamily="34" charset="0"/>
              <a:buChar char="•"/>
            </a:pPr>
            <a:r>
              <a:rPr lang="en-GB" sz="1600" dirty="0" smtClean="0"/>
              <a:t>7 SDMX Expert Group meetings</a:t>
            </a:r>
          </a:p>
          <a:p>
            <a:pPr marL="285750" indent="-285750" algn="l">
              <a:buFont typeface="Arial" panose="020B0604020202020204" pitchFamily="34" charset="0"/>
              <a:buChar char="•"/>
            </a:pPr>
            <a:r>
              <a:rPr lang="en-GB" sz="1600" dirty="0" smtClean="0"/>
              <a:t>5 Global Conferences</a:t>
            </a:r>
          </a:p>
          <a:p>
            <a:pPr marL="285750" indent="-285750" algn="l">
              <a:buFont typeface="Arial" panose="020B0604020202020204" pitchFamily="34" charset="0"/>
              <a:buChar char="•"/>
            </a:pPr>
            <a:r>
              <a:rPr lang="en-GB" sz="1600" dirty="0" smtClean="0"/>
              <a:t>Capacity Building Sessions</a:t>
            </a:r>
          </a:p>
          <a:p>
            <a:pPr marL="285750" indent="-285750" algn="l">
              <a:buFont typeface="Arial" panose="020B0604020202020204" pitchFamily="34" charset="0"/>
              <a:buChar char="•"/>
            </a:pPr>
            <a:r>
              <a:rPr lang="en-GB" sz="1600" dirty="0" smtClean="0"/>
              <a:t>Website: </a:t>
            </a:r>
            <a:r>
              <a:rPr lang="en-GB" sz="1600" dirty="0" smtClean="0">
                <a:hlinkClick r:id="rId3"/>
              </a:rPr>
              <a:t>www.sdmx.org</a:t>
            </a:r>
            <a:endParaRPr lang="en-GB" sz="1600" dirty="0" smtClean="0"/>
          </a:p>
          <a:p>
            <a:pPr marL="285750" indent="-285750" algn="l">
              <a:buFont typeface="Arial" panose="020B0604020202020204" pitchFamily="34" charset="0"/>
              <a:buChar char="•"/>
            </a:pPr>
            <a:r>
              <a:rPr lang="en-GB" sz="1600" dirty="0" smtClean="0"/>
              <a:t>Tutorials and trainings</a:t>
            </a:r>
            <a:endParaRPr lang="en-GB" sz="1600" dirty="0"/>
          </a:p>
        </p:txBody>
      </p:sp>
      <p:sp>
        <p:nvSpPr>
          <p:cNvPr id="89" name="Rectangle 88"/>
          <p:cNvSpPr/>
          <p:nvPr/>
        </p:nvSpPr>
        <p:spPr>
          <a:xfrm>
            <a:off x="5024762" y="4191331"/>
            <a:ext cx="4031176" cy="1323439"/>
          </a:xfrm>
          <a:prstGeom prst="rect">
            <a:avLst/>
          </a:prstGeom>
          <a:solidFill>
            <a:schemeClr val="bg1">
              <a:lumMod val="95000"/>
            </a:schemeClr>
          </a:solidFill>
          <a:ln>
            <a:solidFill>
              <a:schemeClr val="accent3">
                <a:lumMod val="75000"/>
              </a:schemeClr>
            </a:solidFill>
          </a:ln>
        </p:spPr>
        <p:txBody>
          <a:bodyPr wrap="square">
            <a:spAutoFit/>
          </a:bodyPr>
          <a:lstStyle/>
          <a:p>
            <a:pPr algn="l"/>
            <a:r>
              <a:rPr lang="en-GB" sz="1600" dirty="0" smtClean="0"/>
              <a:t>Endorsements:</a:t>
            </a:r>
          </a:p>
          <a:p>
            <a:pPr marL="285750" indent="-285750" algn="l">
              <a:buFont typeface="Arial" panose="020B0604020202020204" pitchFamily="34" charset="0"/>
              <a:buChar char="•"/>
            </a:pPr>
            <a:r>
              <a:rPr lang="en-US" sz="1600" dirty="0"/>
              <a:t>Committee for the Coordination of Statistical Activities </a:t>
            </a:r>
            <a:r>
              <a:rPr lang="en-US" sz="1600" dirty="0" smtClean="0"/>
              <a:t>(CCSA)</a:t>
            </a:r>
          </a:p>
          <a:p>
            <a:pPr marL="285750" indent="-285750" algn="l">
              <a:buFont typeface="Arial" panose="020B0604020202020204" pitchFamily="34" charset="0"/>
              <a:buChar char="•"/>
            </a:pPr>
            <a:r>
              <a:rPr lang="en-US" sz="1600" dirty="0" smtClean="0"/>
              <a:t>United Nations Statistics Commission (UNSC)</a:t>
            </a:r>
            <a:endParaRPr lang="en-GB" sz="1600" dirty="0"/>
          </a:p>
        </p:txBody>
      </p:sp>
      <p:cxnSp>
        <p:nvCxnSpPr>
          <p:cNvPr id="90" name="Straight Arrow Connector 89"/>
          <p:cNvCxnSpPr>
            <a:stCxn id="89" idx="0"/>
            <a:endCxn id="71" idx="2"/>
          </p:cNvCxnSpPr>
          <p:nvPr/>
        </p:nvCxnSpPr>
        <p:spPr>
          <a:xfrm flipH="1" flipV="1">
            <a:off x="5298065" y="2625104"/>
            <a:ext cx="1742285" cy="1566227"/>
          </a:xfrm>
          <a:prstGeom prst="straightConnector1">
            <a:avLst/>
          </a:prstGeom>
          <a:ln w="1905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3"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347076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1" name="Group 30"/>
          <p:cNvGrpSpPr/>
          <p:nvPr/>
        </p:nvGrpSpPr>
        <p:grpSpPr>
          <a:xfrm>
            <a:off x="1072187" y="1185789"/>
            <a:ext cx="7087209" cy="5143500"/>
            <a:chOff x="1072187" y="1185789"/>
            <a:chExt cx="7087209" cy="5143500"/>
          </a:xfrm>
        </p:grpSpPr>
        <p:cxnSp>
          <p:nvCxnSpPr>
            <p:cNvPr id="32" name="Straight Connector 31"/>
            <p:cNvCxnSpPr/>
            <p:nvPr/>
          </p:nvCxnSpPr>
          <p:spPr>
            <a:xfrm>
              <a:off x="815939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22825"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90718"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6016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227694"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05673"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70836" y="1185789"/>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72187" y="1185789"/>
              <a:ext cx="0" cy="51435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2" name="Isosceles Triangle 81"/>
          <p:cNvSpPr/>
          <p:nvPr/>
        </p:nvSpPr>
        <p:spPr>
          <a:xfrm>
            <a:off x="1643672" y="2067313"/>
            <a:ext cx="7395379" cy="1380045"/>
          </a:xfrm>
          <a:prstGeom prst="triangle">
            <a:avLst>
              <a:gd name="adj" fmla="val 10000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lstStyle/>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SDMX  web-services  implemented at Sponsors</a:t>
            </a:r>
          </a:p>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Many DSDs piloted and then put in production</a:t>
            </a:r>
          </a:p>
          <a:p>
            <a:pPr algn="l" fontAlgn="auto">
              <a:spcBef>
                <a:spcPts val="0"/>
              </a:spcBef>
              <a:spcAft>
                <a:spcPts val="0"/>
              </a:spcAft>
              <a:buFont typeface="Arial" pitchFamily="34" charset="0"/>
              <a:buChar char="•"/>
              <a:defRPr/>
            </a:pPr>
            <a:r>
              <a:rPr lang="en-US" sz="1100" dirty="0">
                <a:solidFill>
                  <a:prstClr val="black"/>
                </a:solidFill>
                <a:latin typeface="Arial Narrow" pitchFamily="34" charset="0"/>
              </a:rPr>
              <a:t>Increasingly complex toolboxes </a:t>
            </a:r>
            <a:r>
              <a:rPr lang="en-US" sz="1100" dirty="0" smtClean="0">
                <a:solidFill>
                  <a:prstClr val="black"/>
                </a:solidFill>
                <a:latin typeface="Arial Narrow" pitchFamily="34" charset="0"/>
              </a:rPr>
              <a:t>provided</a:t>
            </a:r>
          </a:p>
          <a:p>
            <a:pPr algn="l" fontAlgn="auto">
              <a:spcBef>
                <a:spcPts val="0"/>
              </a:spcBef>
              <a:spcAft>
                <a:spcPts val="0"/>
              </a:spcAft>
              <a:buFont typeface="Arial" pitchFamily="34" charset="0"/>
              <a:buChar char="•"/>
              <a:defRPr/>
            </a:pPr>
            <a:r>
              <a:rPr lang="en-US" sz="1100" dirty="0" smtClean="0">
                <a:solidFill>
                  <a:prstClr val="black"/>
                </a:solidFill>
                <a:latin typeface="Arial Narrow" pitchFamily="34" charset="0"/>
              </a:rPr>
              <a:t>National capacities started </a:t>
            </a:r>
            <a:r>
              <a:rPr lang="en-US" sz="1100" dirty="0">
                <a:solidFill>
                  <a:prstClr val="black"/>
                </a:solidFill>
                <a:latin typeface="Arial Narrow" pitchFamily="34" charset="0"/>
              </a:rPr>
              <a:t>to develop </a:t>
            </a:r>
            <a:endParaRPr lang="en-GB" dirty="0">
              <a:solidFill>
                <a:prstClr val="white"/>
              </a:solidFill>
            </a:endParaRPr>
          </a:p>
        </p:txBody>
      </p:sp>
      <p:sp>
        <p:nvSpPr>
          <p:cNvPr id="2" name="Title 1"/>
          <p:cNvSpPr>
            <a:spLocks noGrp="1"/>
          </p:cNvSpPr>
          <p:nvPr>
            <p:ph type="title"/>
          </p:nvPr>
        </p:nvSpPr>
        <p:spPr>
          <a:xfrm>
            <a:off x="358545" y="179576"/>
            <a:ext cx="3341329" cy="801152"/>
          </a:xfrm>
        </p:spPr>
        <p:txBody>
          <a:bodyPr>
            <a:normAutofit/>
          </a:bodyPr>
          <a:lstStyle/>
          <a:p>
            <a:r>
              <a:rPr lang="en-GB" sz="3600" dirty="0" smtClean="0"/>
              <a:t>SDMX Timeline </a:t>
            </a:r>
            <a:endParaRPr lang="en-GB" sz="3600" dirty="0"/>
          </a:p>
        </p:txBody>
      </p:sp>
      <p:sp>
        <p:nvSpPr>
          <p:cNvPr id="46" name="TextBox 45"/>
          <p:cNvSpPr txBox="1"/>
          <p:nvPr/>
        </p:nvSpPr>
        <p:spPr>
          <a:xfrm>
            <a:off x="6092614" y="395284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Two permanent working groups set up:</a:t>
            </a:r>
          </a:p>
          <a:p>
            <a:pPr algn="l" fontAlgn="auto">
              <a:spcBef>
                <a:spcPts val="0"/>
              </a:spcBef>
              <a:spcAft>
                <a:spcPts val="0"/>
              </a:spcAft>
              <a:defRPr/>
            </a:pPr>
            <a:r>
              <a:rPr lang="en-US" sz="1000" dirty="0" smtClean="0">
                <a:solidFill>
                  <a:prstClr val="black"/>
                </a:solidFill>
                <a:latin typeface="Arial Narrow" pitchFamily="34" charset="0"/>
              </a:rPr>
              <a:t>TWG and SWG</a:t>
            </a:r>
            <a:endParaRPr lang="en-US" sz="900" dirty="0">
              <a:solidFill>
                <a:prstClr val="black"/>
              </a:solidFill>
              <a:latin typeface="Arial Narrow" pitchFamily="34" charset="0"/>
            </a:endParaRPr>
          </a:p>
        </p:txBody>
      </p:sp>
      <p:grpSp>
        <p:nvGrpSpPr>
          <p:cNvPr id="4" name="Group 3"/>
          <p:cNvGrpSpPr/>
          <p:nvPr/>
        </p:nvGrpSpPr>
        <p:grpSpPr>
          <a:xfrm>
            <a:off x="182824" y="3451151"/>
            <a:ext cx="8788691" cy="1666876"/>
            <a:chOff x="0" y="3451151"/>
            <a:chExt cx="7361149" cy="1666876"/>
          </a:xfrm>
        </p:grpSpPr>
        <p:sp>
          <p:nvSpPr>
            <p:cNvPr id="5" name="Minus 4"/>
            <p:cNvSpPr/>
            <p:nvPr/>
          </p:nvSpPr>
          <p:spPr bwMode="auto">
            <a:xfrm flipV="1">
              <a:off x="613703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6" name="Minus 5"/>
            <p:cNvSpPr/>
            <p:nvPr/>
          </p:nvSpPr>
          <p:spPr bwMode="auto">
            <a:xfrm flipV="1">
              <a:off x="5454961"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7" name="Minus 6"/>
            <p:cNvSpPr/>
            <p:nvPr/>
          </p:nvSpPr>
          <p:spPr bwMode="auto">
            <a:xfrm flipV="1">
              <a:off x="4672387" y="3600377"/>
              <a:ext cx="883074" cy="31908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8" name="Oval 7"/>
            <p:cNvSpPr/>
            <p:nvPr/>
          </p:nvSpPr>
          <p:spPr bwMode="auto">
            <a:xfrm>
              <a:off x="6820760" y="3486077"/>
              <a:ext cx="398702"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9" name="Oval 8"/>
            <p:cNvSpPr/>
            <p:nvPr/>
          </p:nvSpPr>
          <p:spPr bwMode="auto">
            <a:xfrm>
              <a:off x="6679073" y="3451151"/>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smtClean="0">
                  <a:solidFill>
                    <a:prstClr val="white"/>
                  </a:solidFill>
                  <a:effectLst>
                    <a:outerShdw blurRad="38100" dist="38100" dir="2700000" algn="tl">
                      <a:srgbClr val="000000">
                        <a:alpha val="43137"/>
                      </a:srgbClr>
                    </a:outerShdw>
                  </a:effectLst>
                  <a:latin typeface="Arial Narrow" pitchFamily="34" charset="0"/>
                </a:rPr>
                <a:t>2015</a:t>
              </a:r>
              <a:endParaRPr lang="en-US" sz="1600" b="1" dirty="0">
                <a:solidFill>
                  <a:prstClr val="white"/>
                </a:solidFill>
                <a:effectLst>
                  <a:outerShdw blurRad="38100" dist="38100" dir="2700000" algn="tl">
                    <a:srgbClr val="000000">
                      <a:alpha val="43137"/>
                    </a:srgbClr>
                  </a:outerShdw>
                </a:effectLst>
                <a:latin typeface="Arial Narrow" pitchFamily="34" charset="0"/>
              </a:endParaRPr>
            </a:p>
          </p:txBody>
        </p:sp>
        <p:sp>
          <p:nvSpPr>
            <p:cNvPr id="10" name="Diamond 9"/>
            <p:cNvSpPr/>
            <p:nvPr/>
          </p:nvSpPr>
          <p:spPr bwMode="auto">
            <a:xfrm>
              <a:off x="4527404" y="354164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1" name="Minus 10"/>
            <p:cNvSpPr/>
            <p:nvPr/>
          </p:nvSpPr>
          <p:spPr bwMode="auto">
            <a:xfrm flipV="1">
              <a:off x="1223563" y="3621015"/>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2" name="Minus 11"/>
            <p:cNvSpPr/>
            <p:nvPr/>
          </p:nvSpPr>
          <p:spPr bwMode="auto">
            <a:xfrm flipV="1">
              <a:off x="2100048"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3" name="Minus 12"/>
            <p:cNvSpPr/>
            <p:nvPr/>
          </p:nvSpPr>
          <p:spPr bwMode="auto">
            <a:xfrm flipV="1">
              <a:off x="2945778" y="3611490"/>
              <a:ext cx="884173"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4" name="Minus 13"/>
            <p:cNvSpPr/>
            <p:nvPr/>
          </p:nvSpPr>
          <p:spPr bwMode="auto">
            <a:xfrm flipV="1">
              <a:off x="3786017" y="3611490"/>
              <a:ext cx="883074" cy="3175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5" name="Diamond 14"/>
            <p:cNvSpPr/>
            <p:nvPr/>
          </p:nvSpPr>
          <p:spPr bwMode="auto">
            <a:xfrm>
              <a:off x="1959459" y="3555927"/>
              <a:ext cx="284473" cy="42386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6" name="Diamond 15"/>
            <p:cNvSpPr/>
            <p:nvPr/>
          </p:nvSpPr>
          <p:spPr bwMode="auto">
            <a:xfrm>
              <a:off x="2826058"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7" name="Diamond 16"/>
            <p:cNvSpPr/>
            <p:nvPr/>
          </p:nvSpPr>
          <p:spPr bwMode="auto">
            <a:xfrm>
              <a:off x="3678379" y="3535290"/>
              <a:ext cx="284473" cy="42545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18" name="Oval 17"/>
            <p:cNvSpPr/>
            <p:nvPr/>
          </p:nvSpPr>
          <p:spPr bwMode="auto">
            <a:xfrm>
              <a:off x="3481774" y="3460677"/>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07</a:t>
              </a:r>
            </a:p>
          </p:txBody>
        </p:sp>
        <p:sp>
          <p:nvSpPr>
            <p:cNvPr id="19" name="Oval 18"/>
            <p:cNvSpPr/>
            <p:nvPr/>
          </p:nvSpPr>
          <p:spPr bwMode="auto">
            <a:xfrm>
              <a:off x="2621765" y="3460677"/>
              <a:ext cx="683174"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05</a:t>
              </a:r>
            </a:p>
          </p:txBody>
        </p:sp>
        <p:sp>
          <p:nvSpPr>
            <p:cNvPr id="20" name="Oval 19"/>
            <p:cNvSpPr/>
            <p:nvPr/>
          </p:nvSpPr>
          <p:spPr bwMode="auto">
            <a:xfrm>
              <a:off x="4328603"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09</a:t>
              </a:r>
            </a:p>
          </p:txBody>
        </p:sp>
        <p:sp>
          <p:nvSpPr>
            <p:cNvPr id="21" name="Oval 20"/>
            <p:cNvSpPr/>
            <p:nvPr/>
          </p:nvSpPr>
          <p:spPr bwMode="auto">
            <a:xfrm>
              <a:off x="1769445" y="34860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a:solidFill>
                    <a:prstClr val="white"/>
                  </a:solidFill>
                  <a:effectLst>
                    <a:outerShdw blurRad="38100" dist="38100" dir="2700000" algn="tl">
                      <a:srgbClr val="000000">
                        <a:alpha val="43137"/>
                      </a:srgbClr>
                    </a:outerShdw>
                  </a:effectLst>
                  <a:latin typeface="Arial Narrow" pitchFamily="34" charset="0"/>
                </a:rPr>
                <a:t>03</a:t>
              </a:r>
            </a:p>
          </p:txBody>
        </p:sp>
        <p:sp>
          <p:nvSpPr>
            <p:cNvPr id="22" name="Oval 21"/>
            <p:cNvSpPr/>
            <p:nvPr/>
          </p:nvSpPr>
          <p:spPr bwMode="auto">
            <a:xfrm>
              <a:off x="950074" y="3451152"/>
              <a:ext cx="397603" cy="5937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3" name="Oval 22"/>
            <p:cNvSpPr/>
            <p:nvPr/>
          </p:nvSpPr>
          <p:spPr bwMode="auto">
            <a:xfrm>
              <a:off x="822666" y="3451152"/>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2001</a:t>
              </a:r>
            </a:p>
          </p:txBody>
        </p:sp>
        <p:sp>
          <p:nvSpPr>
            <p:cNvPr id="24" name="Minus 23"/>
            <p:cNvSpPr/>
            <p:nvPr/>
          </p:nvSpPr>
          <p:spPr bwMode="auto">
            <a:xfrm rot="19103719" flipV="1">
              <a:off x="277884" y="4125840"/>
              <a:ext cx="930303" cy="319087"/>
            </a:xfrm>
            <a:prstGeom prst="mathMinu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5" name="Oval 24"/>
            <p:cNvSpPr/>
            <p:nvPr/>
          </p:nvSpPr>
          <p:spPr bwMode="auto">
            <a:xfrm>
              <a:off x="147179" y="4524302"/>
              <a:ext cx="397603" cy="59372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600" dirty="0">
                <a:solidFill>
                  <a:prstClr val="white"/>
                </a:solidFill>
                <a:effectLst>
                  <a:outerShdw blurRad="38100" dist="38100" dir="2700000" algn="tl">
                    <a:srgbClr val="000000">
                      <a:alpha val="43137"/>
                    </a:srgbClr>
                  </a:outerShdw>
                </a:effectLst>
                <a:latin typeface="Arial Narrow" pitchFamily="34" charset="0"/>
              </a:endParaRPr>
            </a:p>
          </p:txBody>
        </p:sp>
        <p:sp>
          <p:nvSpPr>
            <p:cNvPr id="26" name="Oval 25"/>
            <p:cNvSpPr/>
            <p:nvPr/>
          </p:nvSpPr>
          <p:spPr bwMode="auto">
            <a:xfrm>
              <a:off x="0" y="4506840"/>
              <a:ext cx="682077"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b="1" dirty="0">
                  <a:solidFill>
                    <a:prstClr val="white"/>
                  </a:solidFill>
                  <a:effectLst>
                    <a:outerShdw blurRad="38100" dist="38100" dir="2700000" algn="tl">
                      <a:srgbClr val="000000">
                        <a:alpha val="43137"/>
                      </a:srgbClr>
                    </a:outerShdw>
                  </a:effectLst>
                  <a:latin typeface="Arial Narrow" pitchFamily="34" charset="0"/>
                </a:rPr>
                <a:t>pre-01</a:t>
              </a:r>
            </a:p>
          </p:txBody>
        </p:sp>
        <p:sp>
          <p:nvSpPr>
            <p:cNvPr id="27" name="Diamond 26"/>
            <p:cNvSpPr/>
            <p:nvPr/>
          </p:nvSpPr>
          <p:spPr bwMode="auto">
            <a:xfrm>
              <a:off x="5413223" y="3555927"/>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28" name="Oval 27"/>
            <p:cNvSpPr/>
            <p:nvPr/>
          </p:nvSpPr>
          <p:spPr bwMode="auto">
            <a:xfrm>
              <a:off x="5214422"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11</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sp>
          <p:nvSpPr>
            <p:cNvPr id="29" name="Diamond 28"/>
            <p:cNvSpPr/>
            <p:nvPr/>
          </p:nvSpPr>
          <p:spPr bwMode="auto">
            <a:xfrm>
              <a:off x="6237535" y="3555350"/>
              <a:ext cx="284473" cy="42386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dirty="0">
                <a:solidFill>
                  <a:prstClr val="white"/>
                </a:solidFill>
              </a:endParaRPr>
            </a:p>
          </p:txBody>
        </p:sp>
        <p:sp>
          <p:nvSpPr>
            <p:cNvPr id="30" name="Oval 29"/>
            <p:cNvSpPr/>
            <p:nvPr/>
          </p:nvSpPr>
          <p:spPr bwMode="auto">
            <a:xfrm>
              <a:off x="6038734" y="3460677"/>
              <a:ext cx="682076" cy="593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dirty="0" smtClean="0">
                  <a:solidFill>
                    <a:prstClr val="white"/>
                  </a:solidFill>
                  <a:effectLst>
                    <a:outerShdw blurRad="38100" dist="38100" dir="2700000" algn="tl">
                      <a:srgbClr val="000000">
                        <a:alpha val="43137"/>
                      </a:srgbClr>
                    </a:outerShdw>
                  </a:effectLst>
                  <a:latin typeface="Arial Narrow" pitchFamily="34" charset="0"/>
                </a:rPr>
                <a:t>13</a:t>
              </a:r>
              <a:endParaRPr lang="en-US" b="1" dirty="0">
                <a:solidFill>
                  <a:prstClr val="white"/>
                </a:solidFill>
                <a:effectLst>
                  <a:outerShdw blurRad="38100" dist="38100" dir="2700000" algn="tl">
                    <a:srgbClr val="000000">
                      <a:alpha val="43137"/>
                    </a:srgbClr>
                  </a:outerShdw>
                </a:effectLst>
                <a:latin typeface="Arial Narrow" pitchFamily="34" charset="0"/>
              </a:endParaRPr>
            </a:p>
          </p:txBody>
        </p:sp>
      </p:grpSp>
      <p:sp>
        <p:nvSpPr>
          <p:cNvPr id="3" name="Rectangle 2"/>
          <p:cNvSpPr/>
          <p:nvPr/>
        </p:nvSpPr>
        <p:spPr>
          <a:xfrm>
            <a:off x="4195280" y="280593"/>
            <a:ext cx="958888" cy="432048"/>
          </a:xfrm>
          <a:prstGeom prst="rect">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Standard</a:t>
            </a:r>
            <a:endParaRPr lang="en-GB" sz="1600" dirty="0">
              <a:solidFill>
                <a:prstClr val="black"/>
              </a:solidFill>
            </a:endParaRPr>
          </a:p>
        </p:txBody>
      </p:sp>
      <p:sp>
        <p:nvSpPr>
          <p:cNvPr id="40" name="Rectangle 39"/>
          <p:cNvSpPr/>
          <p:nvPr/>
        </p:nvSpPr>
        <p:spPr>
          <a:xfrm>
            <a:off x="5153024" y="280593"/>
            <a:ext cx="1254383" cy="432048"/>
          </a:xfrm>
          <a:prstGeom prst="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Governance</a:t>
            </a:r>
            <a:endParaRPr lang="en-GB" sz="1600" dirty="0">
              <a:solidFill>
                <a:prstClr val="black"/>
              </a:solidFill>
            </a:endParaRPr>
          </a:p>
        </p:txBody>
      </p:sp>
      <p:sp>
        <p:nvSpPr>
          <p:cNvPr id="41" name="Rectangle 40"/>
          <p:cNvSpPr/>
          <p:nvPr/>
        </p:nvSpPr>
        <p:spPr>
          <a:xfrm>
            <a:off x="6406263" y="280593"/>
            <a:ext cx="1511334" cy="43204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GB" sz="1600" dirty="0" smtClean="0">
                <a:solidFill>
                  <a:prstClr val="black"/>
                </a:solidFill>
              </a:rPr>
              <a:t>Implementation</a:t>
            </a:r>
            <a:endParaRPr lang="en-GB" sz="1600" dirty="0">
              <a:solidFill>
                <a:prstClr val="black"/>
              </a:solidFill>
            </a:endParaRPr>
          </a:p>
        </p:txBody>
      </p:sp>
      <p:sp>
        <p:nvSpPr>
          <p:cNvPr id="42" name="Rectangle 41"/>
          <p:cNvSpPr/>
          <p:nvPr/>
        </p:nvSpPr>
        <p:spPr>
          <a:xfrm>
            <a:off x="7916453" y="280593"/>
            <a:ext cx="1052004" cy="43204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600" dirty="0" smtClean="0">
                <a:solidFill>
                  <a:prstClr val="white"/>
                </a:solidFill>
              </a:rPr>
              <a:t>Outreach</a:t>
            </a:r>
            <a:endParaRPr lang="en-GB" sz="1600" dirty="0">
              <a:solidFill>
                <a:prstClr val="white"/>
              </a:solidFill>
            </a:endParaRPr>
          </a:p>
        </p:txBody>
      </p:sp>
      <p:sp>
        <p:nvSpPr>
          <p:cNvPr id="43" name="TextBox 42"/>
          <p:cNvSpPr txBox="1"/>
          <p:nvPr/>
        </p:nvSpPr>
        <p:spPr>
          <a:xfrm>
            <a:off x="1030942" y="4234823"/>
            <a:ext cx="1225459" cy="538609"/>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SDMX Task Force established, issues </a:t>
            </a:r>
            <a:r>
              <a:rPr lang="en-US" sz="900" dirty="0">
                <a:solidFill>
                  <a:prstClr val="black"/>
                </a:solidFill>
                <a:latin typeface="Arial Narrow" pitchFamily="34" charset="0"/>
              </a:rPr>
              <a:t>“Common Statement”</a:t>
            </a:r>
          </a:p>
        </p:txBody>
      </p:sp>
      <p:sp>
        <p:nvSpPr>
          <p:cNvPr id="45" name="TextBox 44"/>
          <p:cNvSpPr txBox="1"/>
          <p:nvPr/>
        </p:nvSpPr>
        <p:spPr>
          <a:xfrm>
            <a:off x="4155332" y="4079802"/>
            <a:ext cx="1225459" cy="553998"/>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err="1" smtClean="0">
                <a:solidFill>
                  <a:prstClr val="black"/>
                </a:solidFill>
                <a:latin typeface="Arial Narrow" pitchFamily="34" charset="0"/>
              </a:rPr>
              <a:t>MoU</a:t>
            </a:r>
            <a:r>
              <a:rPr lang="en-US" sz="1000" dirty="0" smtClean="0">
                <a:solidFill>
                  <a:prstClr val="black"/>
                </a:solidFill>
                <a:latin typeface="Arial Narrow" pitchFamily="34" charset="0"/>
              </a:rPr>
              <a:t> signed by Sponsors, establishes</a:t>
            </a:r>
          </a:p>
          <a:p>
            <a:pPr algn="l" fontAlgn="auto">
              <a:spcBef>
                <a:spcPts val="0"/>
              </a:spcBef>
              <a:spcAft>
                <a:spcPts val="0"/>
              </a:spcAft>
              <a:defRPr/>
            </a:pPr>
            <a:r>
              <a:rPr lang="en-US" sz="1000" dirty="0" smtClean="0">
                <a:solidFill>
                  <a:prstClr val="black"/>
                </a:solidFill>
                <a:latin typeface="Arial Narrow" pitchFamily="34" charset="0"/>
              </a:rPr>
              <a:t>SDMX Secretariat</a:t>
            </a:r>
            <a:endParaRPr lang="en-US" sz="900" dirty="0">
              <a:solidFill>
                <a:prstClr val="black"/>
              </a:solidFill>
              <a:latin typeface="Arial Narrow" pitchFamily="34" charset="0"/>
            </a:endParaRPr>
          </a:p>
        </p:txBody>
      </p:sp>
      <p:sp>
        <p:nvSpPr>
          <p:cNvPr id="48" name="TextBox 47"/>
          <p:cNvSpPr txBox="1"/>
          <p:nvPr/>
        </p:nvSpPr>
        <p:spPr>
          <a:xfrm>
            <a:off x="0" y="5399088"/>
            <a:ext cx="1143000" cy="553998"/>
          </a:xfrm>
          <a:prstGeom prst="rect">
            <a:avLst/>
          </a:prstGeom>
          <a:solidFill>
            <a:srgbClr val="FFC000"/>
          </a:solidFill>
          <a:ln w="25400">
            <a:solidFill>
              <a:schemeClr val="accent1">
                <a:shade val="60000"/>
                <a:satMod val="110000"/>
              </a:schemeClr>
            </a:solidFill>
          </a:ln>
        </p:spPr>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 Inspired by  GESMES/TS and EDIFACT</a:t>
            </a:r>
            <a:endParaRPr lang="en-US" sz="1000" dirty="0">
              <a:solidFill>
                <a:prstClr val="black"/>
              </a:solidFill>
              <a:latin typeface="Arial Narrow" pitchFamily="34" charset="0"/>
            </a:endParaRPr>
          </a:p>
        </p:txBody>
      </p:sp>
      <p:sp>
        <p:nvSpPr>
          <p:cNvPr id="49" name="TextBox 48"/>
          <p:cNvSpPr txBox="1"/>
          <p:nvPr/>
        </p:nvSpPr>
        <p:spPr>
          <a:xfrm>
            <a:off x="2268055" y="5347223"/>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a:t>
            </a:r>
            <a:r>
              <a:rPr lang="en-US" sz="1000" dirty="0">
                <a:solidFill>
                  <a:prstClr val="black"/>
                </a:solidFill>
                <a:latin typeface="Arial Narrow" pitchFamily="34" charset="0"/>
              </a:rPr>
              <a:t>1.0 </a:t>
            </a:r>
            <a:r>
              <a:rPr lang="en-US" sz="1000" dirty="0" smtClean="0">
                <a:solidFill>
                  <a:prstClr val="black"/>
                </a:solidFill>
                <a:latin typeface="Arial Narrow" pitchFamily="34" charset="0"/>
              </a:rPr>
              <a:t>publicly released</a:t>
            </a:r>
            <a:endParaRPr lang="en-US" sz="1000" dirty="0">
              <a:solidFill>
                <a:prstClr val="black"/>
              </a:solidFill>
              <a:latin typeface="Arial Narrow" pitchFamily="34" charset="0"/>
            </a:endParaRPr>
          </a:p>
        </p:txBody>
      </p:sp>
      <p:sp>
        <p:nvSpPr>
          <p:cNvPr id="50" name="TextBox 49"/>
          <p:cNvSpPr txBox="1"/>
          <p:nvPr/>
        </p:nvSpPr>
        <p:spPr>
          <a:xfrm>
            <a:off x="6985470" y="5820705"/>
            <a:ext cx="12283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2.1 accepted as  an ISO standard</a:t>
            </a:r>
            <a:endParaRPr lang="en-US" sz="1000" dirty="0">
              <a:solidFill>
                <a:prstClr val="black"/>
              </a:solidFill>
              <a:latin typeface="Arial Narrow" pitchFamily="34" charset="0"/>
            </a:endParaRPr>
          </a:p>
        </p:txBody>
      </p:sp>
      <p:sp>
        <p:nvSpPr>
          <p:cNvPr id="51" name="TextBox 50"/>
          <p:cNvSpPr txBox="1"/>
          <p:nvPr/>
        </p:nvSpPr>
        <p:spPr>
          <a:xfrm>
            <a:off x="3531724" y="5348114"/>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2.0 publicly released</a:t>
            </a:r>
            <a:endParaRPr lang="en-US" sz="1000" dirty="0">
              <a:solidFill>
                <a:prstClr val="black"/>
              </a:solidFill>
              <a:latin typeface="Arial Narrow" pitchFamily="34" charset="0"/>
            </a:endParaRPr>
          </a:p>
        </p:txBody>
      </p:sp>
      <p:sp>
        <p:nvSpPr>
          <p:cNvPr id="52" name="TextBox 51"/>
          <p:cNvSpPr txBox="1"/>
          <p:nvPr/>
        </p:nvSpPr>
        <p:spPr>
          <a:xfrm>
            <a:off x="6244149" y="5360881"/>
            <a:ext cx="1143000"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Version 2.1 publicly released</a:t>
            </a:r>
            <a:endParaRPr lang="en-US" sz="1000" dirty="0">
              <a:solidFill>
                <a:prstClr val="black"/>
              </a:solidFill>
              <a:latin typeface="Arial Narrow" pitchFamily="34" charset="0"/>
            </a:endParaRPr>
          </a:p>
        </p:txBody>
      </p:sp>
      <p:sp>
        <p:nvSpPr>
          <p:cNvPr id="53" name="TextBox 52"/>
          <p:cNvSpPr txBox="1"/>
          <p:nvPr/>
        </p:nvSpPr>
        <p:spPr>
          <a:xfrm>
            <a:off x="3106706" y="5822173"/>
            <a:ext cx="1228300" cy="553998"/>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 1.0 accepted as ISO technical specification</a:t>
            </a:r>
            <a:endParaRPr lang="en-US" sz="1000" dirty="0">
              <a:solidFill>
                <a:prstClr val="black"/>
              </a:solidFill>
              <a:latin typeface="Arial Narrow" pitchFamily="34" charset="0"/>
            </a:endParaRPr>
          </a:p>
        </p:txBody>
      </p:sp>
      <p:sp>
        <p:nvSpPr>
          <p:cNvPr id="54" name="TextBox 53"/>
          <p:cNvSpPr txBox="1"/>
          <p:nvPr/>
        </p:nvSpPr>
        <p:spPr>
          <a:xfrm>
            <a:off x="7636167" y="5360881"/>
            <a:ext cx="1046457" cy="400110"/>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SDMX-JSON </a:t>
            </a:r>
          </a:p>
          <a:p>
            <a:pPr algn="l" fontAlgn="auto">
              <a:spcBef>
                <a:spcPts val="0"/>
              </a:spcBef>
              <a:spcAft>
                <a:spcPts val="0"/>
              </a:spcAft>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syntax provided</a:t>
            </a:r>
            <a:endParaRPr lang="en-US" sz="1000" dirty="0">
              <a:solidFill>
                <a:prstClr val="black"/>
              </a:solidFill>
              <a:latin typeface="Arial Narrow" pitchFamily="34" charset="0"/>
            </a:endParaRPr>
          </a:p>
        </p:txBody>
      </p:sp>
      <p:sp>
        <p:nvSpPr>
          <p:cNvPr id="55" name="TextBox 54"/>
          <p:cNvSpPr txBox="1"/>
          <p:nvPr/>
        </p:nvSpPr>
        <p:spPr>
          <a:xfrm>
            <a:off x="8260874" y="5822173"/>
            <a:ext cx="883126" cy="553998"/>
          </a:xfrm>
          <a:prstGeom prst="rect">
            <a:avLst/>
          </a:prstGeom>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a:t>
            </a:r>
            <a:r>
              <a:rPr lang="en-US" sz="1000" dirty="0" smtClean="0">
                <a:solidFill>
                  <a:prstClr val="black"/>
                </a:solidFill>
                <a:latin typeface="Arial Narrow" pitchFamily="34" charset="0"/>
              </a:rPr>
              <a:t>Validation Transformation Language 1.0</a:t>
            </a:r>
            <a:endParaRPr lang="en-US" sz="1000" dirty="0">
              <a:solidFill>
                <a:prstClr val="black"/>
              </a:solidFill>
              <a:latin typeface="Arial Narrow" pitchFamily="34" charset="0"/>
            </a:endParaRPr>
          </a:p>
        </p:txBody>
      </p:sp>
      <p:sp>
        <p:nvSpPr>
          <p:cNvPr id="57" name="TextBox 56"/>
          <p:cNvSpPr txBox="1"/>
          <p:nvPr/>
        </p:nvSpPr>
        <p:spPr>
          <a:xfrm>
            <a:off x="983000" y="1867258"/>
            <a:ext cx="1143000" cy="40011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SDMX Workshop Washington DC</a:t>
            </a:r>
            <a:endParaRPr lang="en-US" sz="1000" dirty="0">
              <a:solidFill>
                <a:prstClr val="white"/>
              </a:solidFill>
              <a:latin typeface="Arial Narrow" pitchFamily="34" charset="0"/>
            </a:endParaRPr>
          </a:p>
        </p:txBody>
      </p:sp>
      <p:sp>
        <p:nvSpPr>
          <p:cNvPr id="58" name="Rounded Rectangle 57"/>
          <p:cNvSpPr/>
          <p:nvPr/>
        </p:nvSpPr>
        <p:spPr>
          <a:xfrm>
            <a:off x="4511067"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GC1</a:t>
            </a:r>
            <a:endParaRPr lang="en-GB" sz="1400" dirty="0">
              <a:solidFill>
                <a:prstClr val="white"/>
              </a:solidFill>
            </a:endParaRPr>
          </a:p>
        </p:txBody>
      </p:sp>
      <p:sp>
        <p:nvSpPr>
          <p:cNvPr id="59" name="Rounded Rectangle 58"/>
          <p:cNvSpPr/>
          <p:nvPr/>
        </p:nvSpPr>
        <p:spPr>
          <a:xfrm>
            <a:off x="6503419"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3</a:t>
            </a:r>
            <a:endParaRPr lang="en-GB" sz="1400" dirty="0">
              <a:solidFill>
                <a:prstClr val="white"/>
              </a:solidFill>
            </a:endParaRPr>
          </a:p>
        </p:txBody>
      </p:sp>
      <p:sp>
        <p:nvSpPr>
          <p:cNvPr id="60" name="Rounded Rectangle 59"/>
          <p:cNvSpPr/>
          <p:nvPr/>
        </p:nvSpPr>
        <p:spPr>
          <a:xfrm>
            <a:off x="5524087"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2</a:t>
            </a:r>
            <a:endParaRPr lang="en-GB" sz="1400" dirty="0">
              <a:solidFill>
                <a:prstClr val="white"/>
              </a:solidFill>
            </a:endParaRPr>
          </a:p>
        </p:txBody>
      </p:sp>
      <p:sp>
        <p:nvSpPr>
          <p:cNvPr id="61" name="Rounded Rectangle 60"/>
          <p:cNvSpPr/>
          <p:nvPr/>
        </p:nvSpPr>
        <p:spPr>
          <a:xfrm>
            <a:off x="7566518"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GC4</a:t>
            </a:r>
            <a:endParaRPr lang="en-GB" sz="1400" dirty="0">
              <a:solidFill>
                <a:prstClr val="white"/>
              </a:solidFill>
            </a:endParaRPr>
          </a:p>
        </p:txBody>
      </p:sp>
      <p:sp>
        <p:nvSpPr>
          <p:cNvPr id="62" name="Rounded Rectangle 61"/>
          <p:cNvSpPr/>
          <p:nvPr/>
        </p:nvSpPr>
        <p:spPr>
          <a:xfrm>
            <a:off x="8326329" y="1124744"/>
            <a:ext cx="466602" cy="4001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r>
              <a:rPr lang="en-GB" sz="1400" dirty="0" smtClean="0">
                <a:solidFill>
                  <a:prstClr val="white"/>
                </a:solidFill>
              </a:rPr>
              <a:t>GC 5</a:t>
            </a:r>
            <a:endParaRPr lang="en-GB" sz="1400" dirty="0">
              <a:solidFill>
                <a:prstClr val="white"/>
              </a:solidFill>
            </a:endParaRPr>
          </a:p>
        </p:txBody>
      </p:sp>
      <p:cxnSp>
        <p:nvCxnSpPr>
          <p:cNvPr id="64" name="Straight Connector 63"/>
          <p:cNvCxnSpPr>
            <a:stCxn id="58" idx="3"/>
            <a:endCxn id="60" idx="1"/>
          </p:cNvCxnSpPr>
          <p:nvPr/>
        </p:nvCxnSpPr>
        <p:spPr>
          <a:xfrm>
            <a:off x="4977669" y="1324799"/>
            <a:ext cx="5464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0" idx="3"/>
            <a:endCxn id="59" idx="1"/>
          </p:cNvCxnSpPr>
          <p:nvPr/>
        </p:nvCxnSpPr>
        <p:spPr>
          <a:xfrm>
            <a:off x="5990689" y="1324799"/>
            <a:ext cx="5127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9" idx="3"/>
            <a:endCxn id="61" idx="1"/>
          </p:cNvCxnSpPr>
          <p:nvPr/>
        </p:nvCxnSpPr>
        <p:spPr>
          <a:xfrm>
            <a:off x="6970021" y="1324799"/>
            <a:ext cx="59649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1" idx="3"/>
            <a:endCxn id="62" idx="1"/>
          </p:cNvCxnSpPr>
          <p:nvPr/>
        </p:nvCxnSpPr>
        <p:spPr>
          <a:xfrm>
            <a:off x="8033120" y="1324799"/>
            <a:ext cx="293209" cy="0"/>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96578" y="1683345"/>
            <a:ext cx="1203598"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CCSA adopts SDMX as a standard for data exchange</a:t>
            </a:r>
            <a:endParaRPr lang="en-US" sz="1000" dirty="0">
              <a:solidFill>
                <a:prstClr val="white"/>
              </a:solidFill>
              <a:latin typeface="Arial Narrow" pitchFamily="34" charset="0"/>
            </a:endParaRPr>
          </a:p>
        </p:txBody>
      </p:sp>
      <p:sp>
        <p:nvSpPr>
          <p:cNvPr id="71" name="TextBox 70"/>
          <p:cNvSpPr txBox="1"/>
          <p:nvPr/>
        </p:nvSpPr>
        <p:spPr>
          <a:xfrm>
            <a:off x="4696266" y="2071106"/>
            <a:ext cx="1203598"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l" fontAlgn="auto">
              <a:spcBef>
                <a:spcPts val="0"/>
              </a:spcBef>
              <a:spcAft>
                <a:spcPts val="0"/>
              </a:spcAft>
              <a:buFont typeface="Arial" pitchFamily="34" charset="0"/>
              <a:buChar char="•"/>
              <a:defRPr/>
            </a:pPr>
            <a:r>
              <a:rPr lang="en-US" sz="1000" dirty="0" smtClean="0">
                <a:solidFill>
                  <a:prstClr val="white"/>
                </a:solidFill>
                <a:latin typeface="Arial Narrow" pitchFamily="34" charset="0"/>
              </a:rPr>
              <a:t>39</a:t>
            </a:r>
            <a:r>
              <a:rPr lang="en-US" sz="1000" baseline="30000" dirty="0" smtClean="0">
                <a:solidFill>
                  <a:prstClr val="white"/>
                </a:solidFill>
                <a:latin typeface="Arial Narrow" pitchFamily="34" charset="0"/>
              </a:rPr>
              <a:t>th</a:t>
            </a:r>
            <a:r>
              <a:rPr lang="en-US" sz="1000" dirty="0" smtClean="0">
                <a:solidFill>
                  <a:prstClr val="white"/>
                </a:solidFill>
                <a:latin typeface="Arial Narrow" pitchFamily="34" charset="0"/>
              </a:rPr>
              <a:t> UNSC recognizes  SDMX as preferred standard</a:t>
            </a:r>
            <a:endParaRPr lang="en-US" sz="1000" dirty="0">
              <a:solidFill>
                <a:prstClr val="white"/>
              </a:solidFill>
              <a:latin typeface="Arial Narrow" pitchFamily="34" charset="0"/>
            </a:endParaRPr>
          </a:p>
        </p:txBody>
      </p:sp>
      <p:sp>
        <p:nvSpPr>
          <p:cNvPr id="73" name="TextBox 72"/>
          <p:cNvSpPr txBox="1"/>
          <p:nvPr/>
        </p:nvSpPr>
        <p:spPr>
          <a:xfrm>
            <a:off x="3275443" y="2911224"/>
            <a:ext cx="938035" cy="400110"/>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Joint external debt </a:t>
            </a:r>
            <a:r>
              <a:rPr lang="en-US" sz="1000" dirty="0" smtClean="0">
                <a:solidFill>
                  <a:prstClr val="black"/>
                </a:solidFill>
                <a:latin typeface="Arial Narrow" pitchFamily="34" charset="0"/>
              </a:rPr>
              <a:t>hub</a:t>
            </a:r>
            <a:endParaRPr lang="en-US" sz="1000" dirty="0">
              <a:solidFill>
                <a:prstClr val="black"/>
              </a:solidFill>
              <a:latin typeface="Arial Narrow" pitchFamily="34" charset="0"/>
            </a:endParaRPr>
          </a:p>
        </p:txBody>
      </p:sp>
      <p:sp>
        <p:nvSpPr>
          <p:cNvPr id="74" name="TextBox 73"/>
          <p:cNvSpPr txBox="1"/>
          <p:nvPr/>
        </p:nvSpPr>
        <p:spPr>
          <a:xfrm>
            <a:off x="4237320" y="4829806"/>
            <a:ext cx="1036388" cy="40005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Content Oriented </a:t>
            </a:r>
            <a:r>
              <a:rPr lang="en-US" sz="1000" dirty="0" smtClean="0">
                <a:solidFill>
                  <a:prstClr val="black"/>
                </a:solidFill>
                <a:latin typeface="Arial Narrow" pitchFamily="34" charset="0"/>
              </a:rPr>
              <a:t>Guidelines</a:t>
            </a:r>
            <a:endParaRPr lang="en-US" sz="1000" dirty="0">
              <a:solidFill>
                <a:prstClr val="black"/>
              </a:solidFill>
              <a:latin typeface="Arial Narrow" pitchFamily="34" charset="0"/>
            </a:endParaRPr>
          </a:p>
        </p:txBody>
      </p:sp>
      <p:sp>
        <p:nvSpPr>
          <p:cNvPr id="75" name="TextBox 74"/>
          <p:cNvSpPr txBox="1"/>
          <p:nvPr/>
        </p:nvSpPr>
        <p:spPr>
          <a:xfrm>
            <a:off x="2938173" y="4829806"/>
            <a:ext cx="1243663"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a:solidFill>
                  <a:prstClr val="black"/>
                </a:solidFill>
                <a:latin typeface="Arial Narrow" pitchFamily="34" charset="0"/>
              </a:rPr>
              <a:t>  Metadata Common Vocabulary published</a:t>
            </a:r>
          </a:p>
        </p:txBody>
      </p:sp>
      <p:sp>
        <p:nvSpPr>
          <p:cNvPr id="76" name="TextBox 75"/>
          <p:cNvSpPr txBox="1"/>
          <p:nvPr/>
        </p:nvSpPr>
        <p:spPr>
          <a:xfrm>
            <a:off x="6108034" y="4826090"/>
            <a:ext cx="861987"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Guidelines for code-lists</a:t>
            </a:r>
            <a:endParaRPr lang="en-US" sz="1000" dirty="0">
              <a:solidFill>
                <a:prstClr val="black"/>
              </a:solidFill>
              <a:latin typeface="Arial Narrow" pitchFamily="34" charset="0"/>
            </a:endParaRPr>
          </a:p>
        </p:txBody>
      </p:sp>
      <p:sp>
        <p:nvSpPr>
          <p:cNvPr id="77" name="TextBox 76"/>
          <p:cNvSpPr txBox="1"/>
          <p:nvPr/>
        </p:nvSpPr>
        <p:spPr>
          <a:xfrm>
            <a:off x="7012243" y="4829746"/>
            <a:ext cx="877436"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Guidelines for DSDs</a:t>
            </a:r>
            <a:endParaRPr lang="en-US" sz="1000" dirty="0">
              <a:solidFill>
                <a:prstClr val="black"/>
              </a:solidFill>
              <a:latin typeface="Arial Narrow" pitchFamily="34" charset="0"/>
            </a:endParaRPr>
          </a:p>
        </p:txBody>
      </p:sp>
      <p:sp>
        <p:nvSpPr>
          <p:cNvPr id="78" name="TextBox 77"/>
          <p:cNvSpPr txBox="1"/>
          <p:nvPr/>
        </p:nvSpPr>
        <p:spPr>
          <a:xfrm>
            <a:off x="7916454" y="4829746"/>
            <a:ext cx="1138730" cy="400110"/>
          </a:xfrm>
          <a:prstGeom prst="rect">
            <a:avLst/>
          </a:prstGeom>
          <a:solidFill>
            <a:schemeClr val="accent6"/>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Modeling a domain for exchange</a:t>
            </a:r>
            <a:endParaRPr lang="en-US" sz="1000" dirty="0">
              <a:solidFill>
                <a:prstClr val="black"/>
              </a:solidFill>
              <a:latin typeface="Arial Narrow" pitchFamily="34" charset="0"/>
            </a:endParaRPr>
          </a:p>
        </p:txBody>
      </p:sp>
      <p:sp>
        <p:nvSpPr>
          <p:cNvPr id="80" name="TextBox 79"/>
          <p:cNvSpPr txBox="1"/>
          <p:nvPr/>
        </p:nvSpPr>
        <p:spPr>
          <a:xfrm>
            <a:off x="7051159" y="2138344"/>
            <a:ext cx="799603" cy="553998"/>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Global DSDs for NA, BOP, FDI</a:t>
            </a:r>
            <a:endParaRPr lang="en-US" sz="1000" dirty="0">
              <a:solidFill>
                <a:prstClr val="black"/>
              </a:solidFill>
              <a:latin typeface="Arial Narrow" pitchFamily="34" charset="0"/>
            </a:endParaRPr>
          </a:p>
        </p:txBody>
      </p:sp>
      <p:sp>
        <p:nvSpPr>
          <p:cNvPr id="81" name="TextBox 80"/>
          <p:cNvSpPr txBox="1"/>
          <p:nvPr/>
        </p:nvSpPr>
        <p:spPr>
          <a:xfrm>
            <a:off x="7889679" y="1960344"/>
            <a:ext cx="1053918" cy="553998"/>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Task Force for International Data Co-operation</a:t>
            </a:r>
            <a:endParaRPr lang="en-US" sz="1000" dirty="0">
              <a:solidFill>
                <a:prstClr val="black"/>
              </a:solidFill>
              <a:latin typeface="Arial Narrow" pitchFamily="34" charset="0"/>
            </a:endParaRPr>
          </a:p>
        </p:txBody>
      </p:sp>
      <p:sp>
        <p:nvSpPr>
          <p:cNvPr id="47" name="TextBox 46"/>
          <p:cNvSpPr txBox="1"/>
          <p:nvPr/>
        </p:nvSpPr>
        <p:spPr>
          <a:xfrm>
            <a:off x="7916453" y="2617583"/>
            <a:ext cx="1225459" cy="707886"/>
          </a:xfrm>
          <a:prstGeom prst="rect">
            <a:avLst/>
          </a:prstGeom>
          <a:solidFill>
            <a:schemeClr val="accent4">
              <a:lumMod val="60000"/>
              <a:lumOff val="40000"/>
            </a:schemeClr>
          </a:solidFill>
          <a:ln w="25400">
            <a:solidFill>
              <a:schemeClr val="accent1">
                <a:shade val="60000"/>
                <a:satMod val="110000"/>
              </a:schemeClr>
            </a:solidFill>
          </a:ln>
        </p:spPr>
        <p:txBody>
          <a:bodyPr wrap="square">
            <a:spAutoFit/>
          </a:bodyPr>
          <a:lstStyle/>
          <a:p>
            <a:pPr algn="l" fontAlgn="auto">
              <a:spcBef>
                <a:spcPts val="0"/>
              </a:spcBef>
              <a:spcAft>
                <a:spcPts val="0"/>
              </a:spcAft>
              <a:buFont typeface="Arial" pitchFamily="34" charset="0"/>
              <a:buChar char="•"/>
              <a:defRPr/>
            </a:pPr>
            <a:r>
              <a:rPr lang="en-US" sz="1000" dirty="0" smtClean="0">
                <a:solidFill>
                  <a:prstClr val="black"/>
                </a:solidFill>
                <a:latin typeface="Arial Narrow" pitchFamily="34" charset="0"/>
              </a:rPr>
              <a:t>Ownership Group for the maintenance of globally agreed SDMX </a:t>
            </a:r>
            <a:r>
              <a:rPr lang="en-US" sz="1000" dirty="0" smtClean="0">
                <a:solidFill>
                  <a:prstClr val="black"/>
                </a:solidFill>
                <a:latin typeface="Arial Narrow" pitchFamily="34" charset="0"/>
              </a:rPr>
              <a:t>objects (NA &amp; BOP)</a:t>
            </a:r>
            <a:endParaRPr lang="en-US" sz="1000" dirty="0">
              <a:solidFill>
                <a:prstClr val="black"/>
              </a:solidFill>
              <a:latin typeface="Arial Narrow" pitchFamily="34" charset="0"/>
            </a:endParaRPr>
          </a:p>
        </p:txBody>
      </p:sp>
      <p:sp>
        <p:nvSpPr>
          <p:cNvPr id="79" name="Slide Number Placeholder 3"/>
          <p:cNvSpPr>
            <a:spLocks noGrp="1"/>
          </p:cNvSpPr>
          <p:nvPr>
            <p:ph type="sldNum" sz="quarter" idx="10"/>
          </p:nvPr>
        </p:nvSpPr>
        <p:spPr>
          <a:xfrm>
            <a:off x="7850761" y="6329289"/>
            <a:ext cx="1132491" cy="476250"/>
          </a:xfrm>
        </p:spPr>
        <p:txBody>
          <a:bodyPr/>
          <a:lstStyle/>
          <a:p>
            <a:pPr>
              <a:defRPr/>
            </a:pPr>
            <a:fld id="{8CD5A1A4-55D5-42A1-AE20-E6380FFAC6DA}" type="slidenum">
              <a:rPr lang="en-GB" smtClean="0"/>
              <a:pPr>
                <a:defRPr/>
              </a:pPr>
              <a:t>9</a:t>
            </a:fld>
            <a:endParaRPr lang="en-GB" dirty="0"/>
          </a:p>
        </p:txBody>
      </p:sp>
      <p:sp>
        <p:nvSpPr>
          <p:cNvPr id="83" name="TextBox 82"/>
          <p:cNvSpPr txBox="1"/>
          <p:nvPr/>
        </p:nvSpPr>
        <p:spPr>
          <a:xfrm>
            <a:off x="7551998" y="1639093"/>
            <a:ext cx="962243" cy="246221"/>
          </a:xfrm>
          <a:prstGeom prst="rect">
            <a:avLst/>
          </a:prstGeom>
          <a:solidFill>
            <a:schemeClr val="accent1">
              <a:lumMod val="40000"/>
              <a:lumOff val="60000"/>
            </a:schemeClr>
          </a:solidFill>
          <a:ln w="25400">
            <a:solidFill>
              <a:schemeClr val="accent1">
                <a:shade val="60000"/>
                <a:satMod val="110000"/>
              </a:schemeClr>
            </a:solidFill>
          </a:ln>
        </p:spPr>
        <p:txBody>
          <a:bodyPr wrap="square">
            <a:spAutoFit/>
          </a:bodyPr>
          <a:lstStyle/>
          <a:p>
            <a:pPr algn="l" fontAlgn="auto">
              <a:spcBef>
                <a:spcPts val="0"/>
              </a:spcBef>
              <a:spcAft>
                <a:spcPts val="0"/>
              </a:spcAft>
              <a:defRPr/>
            </a:pPr>
            <a:r>
              <a:rPr lang="en-US" sz="1000" dirty="0" smtClean="0">
                <a:solidFill>
                  <a:prstClr val="black"/>
                </a:solidFill>
                <a:latin typeface="Arial Narrow" pitchFamily="34" charset="0"/>
              </a:rPr>
              <a:t>Global </a:t>
            </a:r>
            <a:r>
              <a:rPr lang="en-US" sz="1000" dirty="0" smtClean="0">
                <a:solidFill>
                  <a:prstClr val="black"/>
                </a:solidFill>
                <a:latin typeface="Arial Narrow" pitchFamily="34" charset="0"/>
              </a:rPr>
              <a:t>Registry</a:t>
            </a:r>
            <a:endParaRPr lang="en-US" sz="1000" dirty="0">
              <a:solidFill>
                <a:prstClr val="black"/>
              </a:solidFill>
              <a:latin typeface="Arial Narrow" pitchFamily="34" charset="0"/>
            </a:endParaRPr>
          </a:p>
        </p:txBody>
      </p:sp>
      <p:sp>
        <p:nvSpPr>
          <p:cNvPr id="84" name="Footer Placeholder 5"/>
          <p:cNvSpPr>
            <a:spLocks noGrp="1"/>
          </p:cNvSpPr>
          <p:nvPr>
            <p:ph type="ftr" sz="quarter" idx="12"/>
          </p:nvPr>
        </p:nvSpPr>
        <p:spPr>
          <a:xfrm>
            <a:off x="2343158" y="6453336"/>
            <a:ext cx="5011811" cy="288032"/>
          </a:xfrm>
        </p:spPr>
        <p:txBody>
          <a:bodyPr/>
          <a:lstStyle/>
          <a:p>
            <a:pPr>
              <a:defRPr/>
            </a:pPr>
            <a:r>
              <a:rPr lang="en-GB" dirty="0" smtClean="0"/>
              <a:t>SDMX Global </a:t>
            </a:r>
            <a:r>
              <a:rPr lang="en-GB" dirty="0" smtClean="0"/>
              <a:t>Conference, Bangkok, </a:t>
            </a:r>
            <a:r>
              <a:rPr lang="en-US" dirty="0" smtClean="0"/>
              <a:t>28-30 September 2015</a:t>
            </a:r>
            <a:endParaRPr lang="en-GB" dirty="0"/>
          </a:p>
          <a:p>
            <a:pPr>
              <a:defRPr/>
            </a:pPr>
            <a:endParaRPr lang="en-GB" dirty="0"/>
          </a:p>
        </p:txBody>
      </p:sp>
    </p:spTree>
    <p:extLst>
      <p:ext uri="{BB962C8B-B14F-4D97-AF65-F5344CB8AC3E}">
        <p14:creationId xmlns:p14="http://schemas.microsoft.com/office/powerpoint/2010/main" val="341011886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DMX 2011">
  <a:themeElements>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DMX 201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DMX 20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DMX 20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DMX 20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DMX 20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DMX 20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DMX 20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DMX 20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DMX 20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DMX 20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DMX 20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DMX 20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DMX 20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stat_whit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SDMX 2011</Template>
  <TotalTime>3198</TotalTime>
  <Words>1866</Words>
  <Application>Microsoft Office PowerPoint</Application>
  <PresentationFormat>On-screen Show (4:3)</PresentationFormat>
  <Paragraphs>440</Paragraphs>
  <Slides>9</Slides>
  <Notes>2</Notes>
  <HiddenSlides>0</HiddenSlides>
  <MMClips>0</MMClips>
  <ScaleCrop>false</ScaleCrop>
  <HeadingPairs>
    <vt:vector size="4" baseType="variant">
      <vt:variant>
        <vt:lpstr>Theme</vt:lpstr>
      </vt:variant>
      <vt:variant>
        <vt:i4>3</vt:i4>
      </vt:variant>
      <vt:variant>
        <vt:lpstr>Slide Titles</vt:lpstr>
      </vt:variant>
      <vt:variant>
        <vt:i4>9</vt:i4>
      </vt:variant>
    </vt:vector>
  </HeadingPairs>
  <TitlesOfParts>
    <vt:vector size="12" baseType="lpstr">
      <vt:lpstr>SDMX 2011</vt:lpstr>
      <vt:lpstr>Estat_white_EN</vt:lpstr>
      <vt:lpstr>Office Theme</vt:lpstr>
      <vt:lpstr>PowerPoint Presentation</vt:lpstr>
      <vt:lpstr>SDMX Timeline </vt:lpstr>
      <vt:lpstr>SDMX Timeline </vt:lpstr>
      <vt:lpstr>SDMX Organisation</vt:lpstr>
      <vt:lpstr>SDMX Timeline </vt:lpstr>
      <vt:lpstr>SDMX Timeline </vt:lpstr>
      <vt:lpstr>SDMX Timeline </vt:lpstr>
      <vt:lpstr>SDMX Timeline </vt:lpstr>
      <vt:lpstr>SDMX Timeline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 Item 1</dc:title>
  <dc:creator>Gyorgy Gyomai</dc:creator>
  <cp:lastModifiedBy>GYOMAI Gyorgy</cp:lastModifiedBy>
  <cp:revision>242</cp:revision>
  <cp:lastPrinted>2015-09-03T10:52:29Z</cp:lastPrinted>
  <dcterms:created xsi:type="dcterms:W3CDTF">2011-04-08T07:21:14Z</dcterms:created>
  <dcterms:modified xsi:type="dcterms:W3CDTF">2015-09-28T17:04:49Z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